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9" r:id="rId2"/>
    <p:sldId id="309" r:id="rId3"/>
    <p:sldId id="257" r:id="rId4"/>
    <p:sldId id="277" r:id="rId5"/>
    <p:sldId id="275" r:id="rId6"/>
    <p:sldId id="295" r:id="rId7"/>
    <p:sldId id="303" r:id="rId8"/>
    <p:sldId id="302" r:id="rId9"/>
    <p:sldId id="300" r:id="rId10"/>
    <p:sldId id="305" r:id="rId11"/>
    <p:sldId id="310" r:id="rId12"/>
    <p:sldId id="311" r:id="rId13"/>
    <p:sldId id="294" r:id="rId14"/>
    <p:sldId id="306" r:id="rId15"/>
    <p:sldId id="304" r:id="rId16"/>
    <p:sldId id="284" r:id="rId17"/>
    <p:sldId id="301" r:id="rId18"/>
    <p:sldId id="282" r:id="rId19"/>
    <p:sldId id="273" r:id="rId20"/>
    <p:sldId id="299" r:id="rId21"/>
    <p:sldId id="263" r:id="rId22"/>
    <p:sldId id="307" r:id="rId23"/>
    <p:sldId id="272" r:id="rId24"/>
    <p:sldId id="291" r:id="rId25"/>
    <p:sldId id="269" r:id="rId26"/>
    <p:sldId id="259" r:id="rId27"/>
    <p:sldId id="261" r:id="rId28"/>
    <p:sldId id="308" r:id="rId29"/>
    <p:sldId id="288" r:id="rId30"/>
  </p:sldIdLst>
  <p:sldSz cx="12192000" cy="6858000"/>
  <p:notesSz cx="6742113" cy="987266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gil Hofsli" initials="EH" lastIdx="1" clrIdx="0">
    <p:extLst>
      <p:ext uri="{19B8F6BF-5375-455C-9EA6-DF929625EA0E}">
        <p15:presenceInfo xmlns:p15="http://schemas.microsoft.com/office/powerpoint/2012/main" userId="S-1-5-21-2139768929-3063521706-3100126262-11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AFB8"/>
    <a:srgbClr val="C5BA9F"/>
    <a:srgbClr val="E3A400"/>
    <a:srgbClr val="FF9900"/>
    <a:srgbClr val="D8ADB0"/>
    <a:srgbClr val="B6AE91"/>
    <a:srgbClr val="A9A669"/>
    <a:srgbClr val="E32210"/>
    <a:srgbClr val="DC6B3F"/>
    <a:srgbClr val="C7A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3" autoAdjust="0"/>
    <p:restoredTop sz="94660"/>
  </p:normalViewPr>
  <p:slideViewPr>
    <p:cSldViewPr snapToGrid="0">
      <p:cViewPr varScale="1">
        <p:scale>
          <a:sx n="77" d="100"/>
          <a:sy n="77" d="100"/>
        </p:scale>
        <p:origin x="77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24C48-04AA-447E-A62B-B1EFD22A00F0}" type="datetimeFigureOut">
              <a:rPr lang="nb-NO" smtClean="0"/>
              <a:t>05.05.2022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4688" y="4751388"/>
            <a:ext cx="5392737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9525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0D34B-1946-4586-9189-9DEB29EBFA01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5934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0D34B-1946-4586-9189-9DEB29EBFA01}" type="slidenum">
              <a:rPr lang="nb-NO" smtClean="0"/>
              <a:t>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136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35FE-C05D-4650-A98B-6418D25EEB4A}" type="datetimeFigureOut">
              <a:rPr lang="nb-NO" smtClean="0"/>
              <a:t>05.05.2022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1154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35FE-C05D-4650-A98B-6418D25EEB4A}" type="datetimeFigureOut">
              <a:rPr lang="nb-NO" smtClean="0"/>
              <a:t>05.05.2022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715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35FE-C05D-4650-A98B-6418D25EEB4A}" type="datetimeFigureOut">
              <a:rPr lang="nb-NO" smtClean="0"/>
              <a:t>05.05.2022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46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35FE-C05D-4650-A98B-6418D25EEB4A}" type="datetimeFigureOut">
              <a:rPr lang="nb-NO" smtClean="0"/>
              <a:t>05.05.2022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7380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35FE-C05D-4650-A98B-6418D25EEB4A}" type="datetimeFigureOut">
              <a:rPr lang="nb-NO" smtClean="0"/>
              <a:t>05.05.2022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19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35FE-C05D-4650-A98B-6418D25EEB4A}" type="datetimeFigureOut">
              <a:rPr lang="nb-NO" smtClean="0"/>
              <a:t>05.05.2022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4652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35FE-C05D-4650-A98B-6418D25EEB4A}" type="datetimeFigureOut">
              <a:rPr lang="nb-NO" smtClean="0"/>
              <a:t>05.05.2022</a:t>
            </a:fld>
            <a:endParaRPr lang="nb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2386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35FE-C05D-4650-A98B-6418D25EEB4A}" type="datetimeFigureOut">
              <a:rPr lang="nb-NO" smtClean="0"/>
              <a:t>05.05.2022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208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35FE-C05D-4650-A98B-6418D25EEB4A}" type="datetimeFigureOut">
              <a:rPr lang="nb-NO" smtClean="0"/>
              <a:t>05.05.2022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91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35FE-C05D-4650-A98B-6418D25EEB4A}" type="datetimeFigureOut">
              <a:rPr lang="nb-NO" smtClean="0"/>
              <a:t>05.05.2022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7880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35FE-C05D-4650-A98B-6418D25EEB4A}" type="datetimeFigureOut">
              <a:rPr lang="nb-NO" smtClean="0"/>
              <a:t>05.05.2022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213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935FE-C05D-4650-A98B-6418D25EEB4A}" type="datetimeFigureOut">
              <a:rPr lang="nb-NO" smtClean="0"/>
              <a:t>05.05.2022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6EA77-D12C-46BB-B07A-8BBC5E69F34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753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hyperlink" Target="https://www.kulturskoleradet.no/vi-tilbyr/fou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hyperlink" Target="https://www.kulturskoleradet.no/vi-tilbyr/fordypning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ulturskoleradet.no/vi-tilbyr/program-og-prosjekt/kil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hyperlink" Target="https://www.kulturskoleradet.no/vi-tilbyr/program-og-prosjekt/kulturskolen-som-inkluderende-arena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hyperlink" Target="https://www.kulturskoleradet.no/om-oss/samarbeidspartnere#nnkf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5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hyperlink" Target="https://kulturskoleradet.no/vi-tilbyr/opphavsrett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hyperlink" Target="https://www.kulturskoleradet.no/vi-tilbyr/fremtidens-kulturskole" TargetMode="Externa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jpeg"/><Relationship Id="rId7" Type="http://schemas.openxmlformats.org/officeDocument/2006/relationships/hyperlink" Target="http://www.facebook.com/drommestipendet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hyperlink" Target="https://drommestipendet.no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jpe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kulturskolebanken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jpe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kulturskolebanken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hyperlink" Target="https://www.kulturskolebanken.no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kulturskoleradet.no/vi-tilbyr/arrangement/lederkonferansen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0.jpeg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jpeg"/><Relationship Id="rId7" Type="http://schemas.openxmlformats.org/officeDocument/2006/relationships/hyperlink" Target="http://www.facebook.com/UngdommensM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5.jpeg"/><Relationship Id="rId10" Type="http://schemas.openxmlformats.org/officeDocument/2006/relationships/image" Target="../media/image32.jpeg"/><Relationship Id="rId4" Type="http://schemas.openxmlformats.org/officeDocument/2006/relationships/image" Target="../media/image7.jpeg"/><Relationship Id="rId9" Type="http://schemas.openxmlformats.org/officeDocument/2006/relationships/hyperlink" Target="https://umm.no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jpeg"/><Relationship Id="rId7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hyperlink" Target="https://www.kulturskoleradet.no/vi-tilbyr/publikasjoner" TargetMode="External"/><Relationship Id="rId10" Type="http://schemas.openxmlformats.org/officeDocument/2006/relationships/image" Target="../media/image37.png"/><Relationship Id="rId4" Type="http://schemas.openxmlformats.org/officeDocument/2006/relationships/image" Target="../media/image5.jpe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jpe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hyperlink" Target="https://www.facebook.com/KorArti" TargetMode="External"/><Relationship Id="rId5" Type="http://schemas.openxmlformats.org/officeDocument/2006/relationships/image" Target="../media/image6.jpeg"/><Relationship Id="rId10" Type="http://schemas.openxmlformats.org/officeDocument/2006/relationships/hyperlink" Target="http://bestilling.kulturskoleradet.no/index.php?butikk_kategori=5" TargetMode="External"/><Relationship Id="rId4" Type="http://schemas.openxmlformats.org/officeDocument/2006/relationships/image" Target="../media/image5.jpeg"/><Relationship Id="rId9" Type="http://schemas.openxmlformats.org/officeDocument/2006/relationships/hyperlink" Target="https://www.korarti.no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bestilling.kulturskoleradet.no/index.php?butikk_kategori=3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41.jpeg"/><Relationship Id="rId12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0.jpeg"/><Relationship Id="rId11" Type="http://schemas.openxmlformats.org/officeDocument/2006/relationships/image" Target="../media/image44.jpg"/><Relationship Id="rId5" Type="http://schemas.openxmlformats.org/officeDocument/2006/relationships/image" Target="../media/image5.jpeg"/><Relationship Id="rId10" Type="http://schemas.openxmlformats.org/officeDocument/2006/relationships/image" Target="../media/image43.jpeg"/><Relationship Id="rId4" Type="http://schemas.openxmlformats.org/officeDocument/2006/relationships/image" Target="../media/image7.jpeg"/><Relationship Id="rId9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estilling.kulturskoleradet.no/index.php?butikk_kategori=6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hyperlink" Target="https://www.kulturskoleradet.no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9.png"/><Relationship Id="rId5" Type="http://schemas.openxmlformats.org/officeDocument/2006/relationships/image" Target="../media/image5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orarti.no/" TargetMode="External"/><Relationship Id="rId13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hyperlink" Target="http://www.drommestipendet.no/newsOverview.sp" TargetMode="External"/><Relationship Id="rId12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ulturskoleradet.no/" TargetMode="External"/><Relationship Id="rId11" Type="http://schemas.openxmlformats.org/officeDocument/2006/relationships/image" Target="../media/image51.png"/><Relationship Id="rId5" Type="http://schemas.openxmlformats.org/officeDocument/2006/relationships/image" Target="../media/image5.jpeg"/><Relationship Id="rId10" Type="http://schemas.openxmlformats.org/officeDocument/2006/relationships/hyperlink" Target="http://umm.no/" TargetMode="External"/><Relationship Id="rId4" Type="http://schemas.openxmlformats.org/officeDocument/2006/relationships/image" Target="../media/image48.jpeg"/><Relationship Id="rId9" Type="http://schemas.openxmlformats.org/officeDocument/2006/relationships/hyperlink" Target="http://www.kulturskolebanken.no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hyperlink" Target="https://www.kulturskoleradet.no/vi-tilbyr/kulturtrokk/filter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hyperlink" Target="https://www.facebook.com/kulturskoleradet" TargetMode="External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ulturskoleradet.no/lokalt/region-ost-akershus-oslo-ostfold/hovedside/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www.kulturskoleradet.no/lokalt/nord-trondelag/hovedside/" TargetMode="External"/><Relationship Id="rId12" Type="http://schemas.openxmlformats.org/officeDocument/2006/relationships/hyperlink" Target="https://www.kulturskoleradet.no/lokale-sider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.jpeg"/><Relationship Id="rId11" Type="http://schemas.openxmlformats.org/officeDocument/2006/relationships/image" Target="../media/image55.jpeg"/><Relationship Id="rId5" Type="http://schemas.openxmlformats.org/officeDocument/2006/relationships/image" Target="../media/image3.jpeg"/><Relationship Id="rId10" Type="http://schemas.openxmlformats.org/officeDocument/2006/relationships/hyperlink" Target="http://www.kulturskoleradet.no/lokalt/hedmark/hovedside/" TargetMode="External"/><Relationship Id="rId4" Type="http://schemas.openxmlformats.org/officeDocument/2006/relationships/image" Target="../media/image5.jpeg"/><Relationship Id="rId9" Type="http://schemas.openxmlformats.org/officeDocument/2006/relationships/hyperlink" Target="http://www.kulturskoleradet.no/lokalt/oppland/hovedsid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ti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1.tif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hyperlink" Target="https://kulturskoleradet.no/rammeplanseksjonen/planhjelp/veiledning-for-lokalt-rammeplanarbeid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kulturskoleradet.no/vi-tilbyr/veiledning-i-kulturskoleutvikl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hyperlink" Target="https://www.kulturskoleradet.no/vi-tilbyr/ledelse-i-kulturskolen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hyperlink" Target="https://www.kulturskoleradet.no/vi-tilbyr/kulvfl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hyperlink" Target="https://www.kulturskoleradet.no/vi-tilbyr/lap" TargetMode="Externa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15" y="1357611"/>
            <a:ext cx="10684723" cy="541478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66" y="0"/>
            <a:ext cx="6646114" cy="133932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8" t="3780" r="11965" b="3138"/>
          <a:stretch/>
        </p:blipFill>
        <p:spPr>
          <a:xfrm>
            <a:off x="0" y="2721950"/>
            <a:ext cx="1095153" cy="4136065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9" t="3780" r="12299" b="24993"/>
          <a:stretch/>
        </p:blipFill>
        <p:spPr>
          <a:xfrm>
            <a:off x="3538" y="3547"/>
            <a:ext cx="1091616" cy="3164957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704474" y="252967"/>
            <a:ext cx="6040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NORSK KULTURSKOLERÅD – PRESENTASJON</a:t>
            </a:r>
          </a:p>
        </p:txBody>
      </p:sp>
      <p:sp>
        <p:nvSpPr>
          <p:cNvPr id="32" name="TekstSylinder 31"/>
          <p:cNvSpPr txBox="1"/>
          <p:nvPr/>
        </p:nvSpPr>
        <p:spPr>
          <a:xfrm>
            <a:off x="2151104" y="3912819"/>
            <a:ext cx="8984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Spotlys på Kulturskolerådet </a:t>
            </a:r>
          </a:p>
        </p:txBody>
      </p:sp>
      <p:pic>
        <p:nvPicPr>
          <p:cNvPr id="33" name="Bild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134" y="252967"/>
            <a:ext cx="2077804" cy="26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775">
        <p:fade/>
      </p:transition>
    </mc:Choice>
    <mc:Fallback xmlns="">
      <p:transition spd="slow" advClick="0" advTm="10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2" y="-13056"/>
            <a:ext cx="6779770" cy="1325880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2277"/>
            <a:ext cx="2077804" cy="2624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197549" y="1020461"/>
            <a:ext cx="4362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Forskning og</a:t>
            </a:r>
          </a:p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utvikling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197549" y="2481015"/>
            <a:ext cx="501122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Forskning og utvikling er et satsingsområde for Norsk kulturskoleråd.</a:t>
            </a:r>
          </a:p>
          <a:p>
            <a:endParaRPr 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Kulturskolerådet skal </a:t>
            </a:r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initiere, koordinere og formidle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forskning for utvikling av kulturskolene.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1749269" y="328139"/>
            <a:ext cx="387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FORSKNING OG UTVIKLING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9175917" y="4780669"/>
            <a:ext cx="28761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&gt; </a:t>
            </a:r>
            <a:r>
              <a:rPr lang="nb-NO" sz="2400" dirty="0">
                <a:hlinkClick r:id="rId6"/>
              </a:rPr>
              <a:t>Mer informasjon på</a:t>
            </a:r>
          </a:p>
          <a:p>
            <a:r>
              <a:rPr lang="nb-NO" sz="2400" dirty="0">
                <a:hlinkClick r:id="rId6"/>
              </a:rPr>
              <a:t>nettsida Forskning og utvikling på kulturskoleradet.no</a:t>
            </a:r>
            <a:endParaRPr lang="nb-NO" sz="2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BFD1189-48C5-6B16-820F-523F3D9EE7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25" t="11734" r="12100" b="3600"/>
          <a:stretch/>
        </p:blipFill>
        <p:spPr>
          <a:xfrm>
            <a:off x="5785124" y="205742"/>
            <a:ext cx="6250646" cy="38875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B5940448-D711-B175-BBB6-83DFF37ABED1}"/>
              </a:ext>
            </a:extLst>
          </p:cNvPr>
          <p:cNvSpPr txBox="1"/>
          <p:nvPr/>
        </p:nvSpPr>
        <p:spPr>
          <a:xfrm>
            <a:off x="1197548" y="4974005"/>
            <a:ext cx="765384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Kulturskolerådets intensjon er at dette skal bidra til å høyne kunnskap og kompetanse i, for og om skoleslaget. På en egen nettside på kulturskoleradet.no finner du aktuelt stoff om temaet.</a:t>
            </a:r>
          </a:p>
          <a:p>
            <a:endParaRPr lang="nb-NO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178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4977">
        <p:fade/>
      </p:transition>
    </mc:Choice>
    <mc:Fallback xmlns="">
      <p:transition spd="slow" advClick="0" advTm="249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2" y="-13056"/>
            <a:ext cx="6779770" cy="1325880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2277"/>
            <a:ext cx="2077804" cy="2624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197549" y="1020461"/>
            <a:ext cx="4362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Fordypning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197549" y="2019350"/>
            <a:ext cx="63279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Norsk kulturskoleråd arbeid med å bidra til utvikling av opplæringsprogrammet fordypning i landets kommuner, med fokus på regional samhandling.</a:t>
            </a:r>
          </a:p>
          <a:p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Viktige faktorer for dette arbeidet er strategien </a:t>
            </a:r>
            <a:r>
              <a:rPr lang="nb-NO" sz="2400" b="1" i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Fordypning med mangfold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og økonomisk støtte fra Sparebankstiftelsen DNB gjennom ordningen </a:t>
            </a:r>
            <a:r>
              <a:rPr lang="nb-NO" sz="2400" i="1" dirty="0">
                <a:latin typeface="Arial" panose="020B0604020202020204" pitchFamily="34" charset="0"/>
                <a:cs typeface="Arial" panose="020B0604020202020204" pitchFamily="34" charset="0"/>
              </a:rPr>
              <a:t>Inkluderende kulturskoler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1749269" y="328139"/>
            <a:ext cx="52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FOKUS PÅ FORDYPNING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1197549" y="6233082"/>
            <a:ext cx="10854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&gt; </a:t>
            </a:r>
            <a:r>
              <a:rPr lang="nb-NO" sz="2400" dirty="0">
                <a:hlinkClick r:id="rId6"/>
              </a:rPr>
              <a:t>Mer informasjon på nettsida Fordypning på kulturskoleradet.no</a:t>
            </a:r>
            <a:endParaRPr lang="nb-NO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22564D-5824-3C4D-8904-C1B7D5EAD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794" y="163253"/>
            <a:ext cx="4233940" cy="58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46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8844">
        <p:fade/>
      </p:transition>
    </mc:Choice>
    <mc:Fallback xmlns="">
      <p:transition spd="slow" advClick="0" advTm="18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2" y="-13056"/>
            <a:ext cx="6779770" cy="1325880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2277"/>
            <a:ext cx="2077804" cy="2624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1749269" y="328139"/>
            <a:ext cx="52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FOKUS PÅ INKLUDERING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1221781" y="3787578"/>
            <a:ext cx="10726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&gt; </a:t>
            </a:r>
            <a:r>
              <a:rPr lang="nb-NO" sz="2400" dirty="0">
                <a:hlinkClick r:id="rId6"/>
              </a:rPr>
              <a:t>Mer info på nettsida Kulturskolen som inkluderende arena på kulturskoleradet.no</a:t>
            </a:r>
            <a:endParaRPr lang="nb-NO" sz="24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D62737E-4A0C-3B96-B7CE-CBA7C7BA7A90}"/>
              </a:ext>
            </a:extLst>
          </p:cNvPr>
          <p:cNvSpPr txBox="1"/>
          <p:nvPr/>
        </p:nvSpPr>
        <p:spPr>
          <a:xfrm>
            <a:off x="1197542" y="2527181"/>
            <a:ext cx="4340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Inkludering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og innenforskap er fokusområder for Norsk kulturskoleråd.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EBE2C1-1928-DDE0-2875-B2F69C7C0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213" y="389994"/>
            <a:ext cx="5269831" cy="326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F47C532-16B2-2B32-D916-A19D5BA72018}"/>
              </a:ext>
            </a:extLst>
          </p:cNvPr>
          <p:cNvSpPr txBox="1"/>
          <p:nvPr/>
        </p:nvSpPr>
        <p:spPr>
          <a:xfrm>
            <a:off x="1179110" y="4643357"/>
            <a:ext cx="10744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Sammen med kulturskoleorganisasjonene i Skandinavia satte Norsk kulturråd i perioden 2018–2019 fokus på kulturskolens muligheter som inkluderende kraft i lokalsamfunnet. Blant annet ble det laget et nordisk kulturskolemanifest.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DE9E8876-D6A6-A0C5-139B-6877549D21C0}"/>
              </a:ext>
            </a:extLst>
          </p:cNvPr>
          <p:cNvSpPr txBox="1"/>
          <p:nvPr/>
        </p:nvSpPr>
        <p:spPr>
          <a:xfrm>
            <a:off x="1197542" y="5903754"/>
            <a:ext cx="10854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&gt; </a:t>
            </a:r>
            <a:r>
              <a:rPr lang="nb-NO" sz="2400" dirty="0">
                <a:hlinkClick r:id="rId8"/>
              </a:rPr>
              <a:t>Mer info på nettsida KIL (Kulturskolen som inkluderende kraft i lokalsamfunnet)</a:t>
            </a:r>
            <a:endParaRPr lang="nb-NO" sz="24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0754E5B-877E-091A-E054-598D352E45D0}"/>
              </a:ext>
            </a:extLst>
          </p:cNvPr>
          <p:cNvSpPr txBox="1"/>
          <p:nvPr/>
        </p:nvSpPr>
        <p:spPr>
          <a:xfrm>
            <a:off x="1197549" y="1143674"/>
            <a:ext cx="3904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Inkludering og innenforskap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738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1143">
        <p:fade/>
      </p:transition>
    </mc:Choice>
    <mc:Fallback xmlns="">
      <p:transition spd="slow" advClick="0" advTm="211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013" y="201883"/>
            <a:ext cx="3551727" cy="20689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2" y="-3912"/>
            <a:ext cx="6779770" cy="1325880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2277"/>
            <a:ext cx="2077804" cy="2624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197549" y="1020461"/>
            <a:ext cx="7108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Nordisk nettverk for</a:t>
            </a:r>
          </a:p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kulturskolerelatert forskning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197549" y="2546158"/>
            <a:ext cx="550805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Norsk kulturskoleråd og Nordisk nettverk for kulturskolerelatert forskning samarbeider for å fremme kulturskolerelatert forskning og formidling av forskning.</a:t>
            </a:r>
          </a:p>
          <a:p>
            <a:endParaRPr 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Sammen ønsker de også å fremme kontakt mellom ulike typer høyere utdanning, forskningsfellesskap og kulturskolefeltet</a:t>
            </a:r>
            <a:r>
              <a:rPr lang="nb-NO" sz="2400" dirty="0"/>
              <a:t>.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1749269" y="328139"/>
            <a:ext cx="52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FORSKNING OG UTVIKLING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7019100" y="2546158"/>
            <a:ext cx="460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Nettverket arrangerer </a:t>
            </a:r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forskningskonferanser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nb-NO" sz="24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Den siste til nå ble</a:t>
            </a:r>
            <a:r>
              <a:rPr lang="nb-NO" sz="24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arrangert som nettkonferanse i 2022. Den neste arrangeres i Trondheim i 2023.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7019100" y="5227393"/>
            <a:ext cx="4437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&gt; </a:t>
            </a:r>
            <a:r>
              <a:rPr lang="nb-NO" sz="2400" dirty="0">
                <a:hlinkClick r:id="rId7"/>
              </a:rPr>
              <a:t>Mer informasjon på nettverkets side på kulturskoleradet.no</a:t>
            </a:r>
            <a:endParaRPr lang="nb-NO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411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7244">
        <p:fade/>
      </p:transition>
    </mc:Choice>
    <mc:Fallback xmlns="">
      <p:transition spd="slow" advClick="0" advTm="272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2" y="-13056"/>
            <a:ext cx="6779770" cy="1325880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2277"/>
            <a:ext cx="2077804" cy="2624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197549" y="1020461"/>
            <a:ext cx="4362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Opphavsrett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197547" y="1927017"/>
            <a:ext cx="52416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Opphavsrett er et rettsområde med betydning for kommunale kulturskoler. Kulturskolerådet tilbyr en </a:t>
            </a:r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veilednings- og ressurstjeneste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knyttet til denne tematikken.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1749269" y="328139"/>
            <a:ext cx="434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KUNNSKAPSRESSURS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6604766" y="5645691"/>
            <a:ext cx="5313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Mer informasjon på nettsida Opphavsrett på kulturskoleradet.no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5940448-D711-B175-BBB6-83DFF37ABED1}"/>
              </a:ext>
            </a:extLst>
          </p:cNvPr>
          <p:cNvSpPr txBox="1"/>
          <p:nvPr/>
        </p:nvSpPr>
        <p:spPr>
          <a:xfrm>
            <a:off x="1197547" y="4168364"/>
            <a:ext cx="5241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På en egen nettside fins informasjon om rettsområdet, lenker til ressurser og beskrivelser av avtalene Norsk kulturskoleråd har inngått på vegne av medlemskommunene samt andre relevante avtaleverk. 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33E7216-9C9D-3C55-D27E-3823B53EC25D}"/>
              </a:ext>
            </a:extLst>
          </p:cNvPr>
          <p:cNvSpPr txBox="1"/>
          <p:nvPr/>
        </p:nvSpPr>
        <p:spPr>
          <a:xfrm>
            <a:off x="6598813" y="4168364"/>
            <a:ext cx="5453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På nettsiden fins også informasjon og ressurser knyttet til kulturskolerelevant personvernsproblematikk.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E0BC99-384C-9F6E-BBA1-6156FDF88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130" y="172331"/>
            <a:ext cx="5227904" cy="348526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14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2415">
        <p:fade/>
      </p:transition>
    </mc:Choice>
    <mc:Fallback xmlns="">
      <p:transition spd="slow" advClick="0" advTm="22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  <p:bldP spid="9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2" y="-13056"/>
            <a:ext cx="6779770" cy="1325880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2277"/>
            <a:ext cx="2077804" cy="2624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201959" y="2072603"/>
            <a:ext cx="55483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KS (Kommunesektorens organisasjon) og Norsk kulturskoleråd samarbeider om prosjektet Fremtidens kulturskole, der formålet er å sette fokus på kulturskolens funksjon, oppgave og rolle i det kommunale tjenestetilbudet.</a:t>
            </a:r>
            <a:endParaRPr lang="nb-N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201959" y="1196727"/>
            <a:ext cx="5817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Fremtidens kulturskole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1749269" y="328139"/>
            <a:ext cx="52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OG PROSJEKT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88248FB-03D1-B184-74CF-BF92ABDB5427}"/>
              </a:ext>
            </a:extLst>
          </p:cNvPr>
          <p:cNvSpPr txBox="1"/>
          <p:nvPr/>
        </p:nvSpPr>
        <p:spPr>
          <a:xfrm>
            <a:off x="7048561" y="5385298"/>
            <a:ext cx="514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nb-NO" sz="24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Les mer om Fremtidens kulturskole på kulturskoleradet.no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2A94EAE-2302-CAA0-ECBE-C87ACF3364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464" y="148304"/>
            <a:ext cx="4910576" cy="49105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3B05B380-1632-54EB-D905-E5FCE3C5C31D}"/>
              </a:ext>
            </a:extLst>
          </p:cNvPr>
          <p:cNvSpPr txBox="1"/>
          <p:nvPr/>
        </p:nvSpPr>
        <p:spPr>
          <a:xfrm>
            <a:off x="1201959" y="4694493"/>
            <a:ext cx="53766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Dette gjøres for å få en forståelse for hvordan kulturskolen kan forsterke sin rolle som </a:t>
            </a:r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samfunnsaktør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og samtidig bli relevant for flest mulig innbyggere i kommune-Norge.</a:t>
            </a:r>
          </a:p>
        </p:txBody>
      </p:sp>
    </p:spTree>
    <p:extLst>
      <p:ext uri="{BB962C8B-B14F-4D97-AF65-F5344CB8AC3E}">
        <p14:creationId xmlns:p14="http://schemas.microsoft.com/office/powerpoint/2010/main" val="128736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1420">
        <p:fade/>
      </p:transition>
    </mc:Choice>
    <mc:Fallback xmlns="">
      <p:transition spd="slow" advClick="0" advTm="21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71" y="30256"/>
            <a:ext cx="6823016" cy="1269757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600" y="6501600"/>
            <a:ext cx="2077804" cy="26241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8" t="3780" r="11965" b="3138"/>
          <a:stretch/>
        </p:blipFill>
        <p:spPr>
          <a:xfrm>
            <a:off x="0" y="2721950"/>
            <a:ext cx="1095153" cy="4136065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9" t="3780" r="12299" b="24993"/>
          <a:stretch/>
        </p:blipFill>
        <p:spPr>
          <a:xfrm>
            <a:off x="3538" y="3547"/>
            <a:ext cx="1091616" cy="3164957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1181716" y="1980905"/>
            <a:ext cx="5087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Samarbeidsprosjekt mellom Norsk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kulturskoleråd og Norsk Tipping.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1181716" y="1232082"/>
            <a:ext cx="4528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Drømmestipendet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181716" y="2974507"/>
            <a:ext cx="58096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Drømmestipendet skal gi </a:t>
            </a:r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inspirasjon og anerkjennelse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, og bidra til at unge kunst- og kulturutøvere får oppfylt drømmer.</a:t>
            </a:r>
          </a:p>
          <a:p>
            <a:endParaRPr 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Stipendordningen skal også bidra til å synliggjøre kommunenes arbeid for unge kunst- og kulturutøvere.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4" r="17373"/>
          <a:stretch/>
        </p:blipFill>
        <p:spPr>
          <a:xfrm>
            <a:off x="7090127" y="159299"/>
            <a:ext cx="4837009" cy="498420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2" name="TekstSylinder 11"/>
          <p:cNvSpPr txBox="1"/>
          <p:nvPr/>
        </p:nvSpPr>
        <p:spPr>
          <a:xfrm>
            <a:off x="1181715" y="5538968"/>
            <a:ext cx="1074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Årlig utdeles 50 drømmestipend à 30 000 kr. Totalt utdeles 1,5 mill. kr årlig.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1741799" y="318284"/>
            <a:ext cx="3793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OG PROSJEKT</a:t>
            </a:r>
          </a:p>
        </p:txBody>
      </p:sp>
      <p:pic>
        <p:nvPicPr>
          <p:cNvPr id="10" name="Bilde 9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2680" y="6180495"/>
            <a:ext cx="499915" cy="51820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673A5AA8-D4EA-66CB-3A8E-BBD7087798D4}"/>
              </a:ext>
            </a:extLst>
          </p:cNvPr>
          <p:cNvSpPr txBox="1"/>
          <p:nvPr/>
        </p:nvSpPr>
        <p:spPr>
          <a:xfrm>
            <a:off x="1304925" y="6267450"/>
            <a:ext cx="496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Les mer på drommestipendet.no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68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7526">
        <p:fade/>
      </p:transition>
    </mc:Choice>
    <mc:Fallback xmlns="">
      <p:transition spd="slow" advClick="0" advTm="175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71" y="30256"/>
            <a:ext cx="6823016" cy="1269757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600" y="6501600"/>
            <a:ext cx="2077804" cy="26241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8" t="3780" r="11965" b="3138"/>
          <a:stretch/>
        </p:blipFill>
        <p:spPr>
          <a:xfrm>
            <a:off x="0" y="2721950"/>
            <a:ext cx="1095153" cy="4136065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9" t="3780" r="12299" b="24993"/>
          <a:stretch/>
        </p:blipFill>
        <p:spPr>
          <a:xfrm>
            <a:off x="3538" y="3547"/>
            <a:ext cx="1091616" cy="3164957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1178629" y="2121785"/>
            <a:ext cx="5688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Riis-prisen er et tverrfaglig prosjekt for kreativ ungdom i alderen 15–18 år.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1178630" y="1247412"/>
            <a:ext cx="2879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Riis-prisen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1741799" y="318284"/>
            <a:ext cx="3793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OG PROSJEKT</a:t>
            </a:r>
          </a:p>
        </p:txBody>
      </p:sp>
      <p:pic>
        <p:nvPicPr>
          <p:cNvPr id="10" name="Bilde 9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2278" y="5909914"/>
            <a:ext cx="499915" cy="51820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92DF89E-0559-8E14-250F-B8F40BBC01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516" y="347659"/>
            <a:ext cx="5387869" cy="4047739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42DB6B7-8BE1-F215-E051-805D51E75F46}"/>
              </a:ext>
            </a:extLst>
          </p:cNvPr>
          <p:cNvSpPr txBox="1"/>
          <p:nvPr/>
        </p:nvSpPr>
        <p:spPr>
          <a:xfrm>
            <a:off x="1185087" y="3195070"/>
            <a:ext cx="5937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dirty="0">
                <a:latin typeface="Arial" panose="020B0604020202020204" pitchFamily="34" charset="0"/>
                <a:cs typeface="Arial" panose="020B0604020202020204" pitchFamily="34" charset="0"/>
              </a:rPr>
              <a:t>Konsernet Andr. L. Riis er Kulturskolerådets samarbeidspartner</a:t>
            </a:r>
          </a:p>
          <a:p>
            <a:r>
              <a:rPr lang="nn-NO" sz="2400" dirty="0">
                <a:latin typeface="Arial" panose="020B0604020202020204" pitchFamily="34" charset="0"/>
                <a:cs typeface="Arial" panose="020B0604020202020204" pitchFamily="34" charset="0"/>
              </a:rPr>
              <a:t>i dette prosjektet som omfatter </a:t>
            </a:r>
          </a:p>
          <a:p>
            <a:r>
              <a:rPr lang="nn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låtskriving og visuell kunst</a:t>
            </a:r>
            <a:r>
              <a:rPr lang="nn-NO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832A543C-4D70-FCCA-5ABC-CBC6E90BD2A9}"/>
              </a:ext>
            </a:extLst>
          </p:cNvPr>
          <p:cNvSpPr txBox="1"/>
          <p:nvPr/>
        </p:nvSpPr>
        <p:spPr>
          <a:xfrm>
            <a:off x="1185087" y="5007018"/>
            <a:ext cx="9921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I tillegg til faglig påfyll gjennom møter med mentorene Tora Dahle Aagård, Oda Victoria Reitan og Torstein Flakne Reitan og de andre deltakerne, så fins det attpåtil 80 000 kroner i en prispott som prosjektdeltakerne kan være med og kjempe om i 2022.</a:t>
            </a:r>
          </a:p>
        </p:txBody>
      </p:sp>
    </p:spTree>
    <p:extLst>
      <p:ext uri="{BB962C8B-B14F-4D97-AF65-F5344CB8AC3E}">
        <p14:creationId xmlns:p14="http://schemas.microsoft.com/office/powerpoint/2010/main" val="307388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186">
        <p:fade/>
      </p:transition>
    </mc:Choice>
    <mc:Fallback xmlns="">
      <p:transition spd="slow" advClick="0" advTm="201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71" y="30256"/>
            <a:ext cx="6823016" cy="1269757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600" y="6501600"/>
            <a:ext cx="2077804" cy="26241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8" t="3780" r="11965" b="3138"/>
          <a:stretch/>
        </p:blipFill>
        <p:spPr>
          <a:xfrm>
            <a:off x="0" y="2721950"/>
            <a:ext cx="1095153" cy="4136065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9" t="3780" r="12299" b="24993"/>
          <a:stretch/>
        </p:blipFill>
        <p:spPr>
          <a:xfrm>
            <a:off x="3538" y="3547"/>
            <a:ext cx="1091616" cy="3164957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8880700" y="318284"/>
            <a:ext cx="3139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Kulturskolebanken er</a:t>
            </a:r>
          </a:p>
          <a:p>
            <a:pPr algn="r"/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verktøykasse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for</a:t>
            </a:r>
          </a:p>
          <a:p>
            <a:pPr algn="r"/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kulturproduksjon.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1178630" y="1512527"/>
            <a:ext cx="4779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Kulturskolebanken</a:t>
            </a:r>
          </a:p>
        </p:txBody>
      </p:sp>
      <p:sp>
        <p:nvSpPr>
          <p:cNvPr id="7" name="Rektangel 6"/>
          <p:cNvSpPr/>
          <p:nvPr/>
        </p:nvSpPr>
        <p:spPr>
          <a:xfrm>
            <a:off x="8536119" y="1713687"/>
            <a:ext cx="3516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Verktøykassen er åpen</a:t>
            </a:r>
          </a:p>
          <a:p>
            <a:pPr algn="r"/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for alle – gratis å bruke.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1741799" y="318284"/>
            <a:ext cx="3793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OG PROSJEKT</a:t>
            </a:r>
          </a:p>
        </p:txBody>
      </p:sp>
      <p:pic>
        <p:nvPicPr>
          <p:cNvPr id="10" name="Bilde 9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2278" y="5909914"/>
            <a:ext cx="499915" cy="518205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DDB30042-E7FB-44CF-BA2B-2654E3380AFE}"/>
              </a:ext>
            </a:extLst>
          </p:cNvPr>
          <p:cNvSpPr/>
          <p:nvPr/>
        </p:nvSpPr>
        <p:spPr>
          <a:xfrm>
            <a:off x="8503628" y="3195518"/>
            <a:ext cx="35160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Kulturskolebanken er</a:t>
            </a:r>
          </a:p>
          <a:p>
            <a:pPr algn="r"/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et resultat av </a:t>
            </a:r>
            <a:r>
              <a:rPr lang="nb-NO" sz="2400" i="1" dirty="0">
                <a:latin typeface="Arial" panose="020B0604020202020204" pitchFamily="34" charset="0"/>
                <a:cs typeface="Arial" panose="020B0604020202020204" pitchFamily="34" charset="0"/>
              </a:rPr>
              <a:t>Nordea-prosjektet KUL-TUR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, som Nordea og</a:t>
            </a:r>
          </a:p>
          <a:p>
            <a:pPr algn="r"/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Norsk kulturskoleråd samarbeidet om</a:t>
            </a:r>
          </a:p>
          <a:p>
            <a:pPr algn="r"/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i en årrekke.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537E997-EE1B-6D34-7260-D9F5D8600C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61" t="12898" r="3968" b="3478"/>
          <a:stretch/>
        </p:blipFill>
        <p:spPr>
          <a:xfrm>
            <a:off x="1292087" y="2357023"/>
            <a:ext cx="7007262" cy="35528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11751692-A4E5-7E1C-5B9B-4CF661A520AE}"/>
              </a:ext>
            </a:extLst>
          </p:cNvPr>
          <p:cNvSpPr txBox="1"/>
          <p:nvPr/>
        </p:nvSpPr>
        <p:spPr>
          <a:xfrm>
            <a:off x="1239849" y="6078051"/>
            <a:ext cx="3389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kulturskolebanken.no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8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283">
        <p:fade/>
      </p:transition>
    </mc:Choice>
    <mc:Fallback xmlns="">
      <p:transition spd="slow" advClick="0" advTm="162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1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1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2" y="-13056"/>
            <a:ext cx="6779770" cy="1325880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2277"/>
            <a:ext cx="2077804" cy="2624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200244" y="2266524"/>
            <a:ext cx="53292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Konferansen er </a:t>
            </a:r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møteplass for</a:t>
            </a:r>
          </a:p>
          <a:p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ledere og politikere</a:t>
            </a:r>
            <a:r>
              <a:rPr lang="nb-NO" sz="2400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innen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kulturskole, skole,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kunst og kultur.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189707" y="1293204"/>
            <a:ext cx="8184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Lederkonferansen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1276105" y="5802488"/>
            <a:ext cx="9280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Lederkonferansen arrangeres av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Norsk kulturskoleråd, KS og Norges musikkhøgskole.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1250551" y="4101619"/>
            <a:ext cx="4328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latin typeface="Arial" panose="020B0604020202020204" pitchFamily="34" charset="0"/>
                <a:cs typeface="Arial" panose="020B0604020202020204" pitchFamily="34" charset="0"/>
              </a:rPr>
              <a:t>Lederkonferansen 2022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ble arrangert i Oslo, 21.–22. april.</a:t>
            </a:r>
          </a:p>
          <a:p>
            <a:endParaRPr lang="nb-N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Tema var </a:t>
            </a:r>
            <a:r>
              <a:rPr lang="nb-NO" sz="2400" i="1" dirty="0">
                <a:latin typeface="Arial" panose="020B0604020202020204" pitchFamily="34" charset="0"/>
                <a:cs typeface="Arial" panose="020B0604020202020204" pitchFamily="34" charset="0"/>
              </a:rPr>
              <a:t>bærekraft i ledelse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1749269" y="328139"/>
            <a:ext cx="52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ARRANGEMENT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86F1EE0-0F96-4E30-CE71-20846AEF1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454" y="1420129"/>
            <a:ext cx="5461152" cy="4382359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B8C744F-8BF1-3D0D-915C-246685B9F032}"/>
              </a:ext>
            </a:extLst>
          </p:cNvPr>
          <p:cNvSpPr txBox="1"/>
          <p:nvPr/>
        </p:nvSpPr>
        <p:spPr>
          <a:xfrm>
            <a:off x="7778753" y="5802488"/>
            <a:ext cx="429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&gt; </a:t>
            </a:r>
            <a:r>
              <a:rPr lang="nb-NO" sz="2400" dirty="0">
                <a:hlinkClick r:id="rId6"/>
              </a:rPr>
              <a:t>Les mer på kulturskoleradet.no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4724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8056">
        <p:fade/>
      </p:transition>
    </mc:Choice>
    <mc:Fallback xmlns="">
      <p:transition spd="slow" advClick="0" advTm="180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2" y="-13056"/>
            <a:ext cx="6779770" cy="1325880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2277"/>
            <a:ext cx="2077804" cy="2624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193550" y="1874558"/>
            <a:ext cx="10592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Interesse- og utviklingsorganisasjon som arbeider for å fremme kvalitet i opplæringen innen kunst og kultur for barn, unge og voksne –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med utgangspunkt i de kommunale kulturskolene.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193550" y="1137423"/>
            <a:ext cx="7109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Norsk kulturskoleråd er … 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1749269" y="328139"/>
            <a:ext cx="52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FORMÅL, VISJON OG STRATEGI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0B3A675B-923F-B4FC-BB46-9402DC19012E}"/>
              </a:ext>
            </a:extLst>
          </p:cNvPr>
          <p:cNvSpPr txBox="1"/>
          <p:nvPr/>
        </p:nvSpPr>
        <p:spPr>
          <a:xfrm>
            <a:off x="1193549" y="3177484"/>
            <a:ext cx="6158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Kulturskolerådets visjon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77B62A6-30AD-D62C-6174-9CD2285306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100" t="20557" r="18190" b="6667"/>
          <a:stretch/>
        </p:blipFill>
        <p:spPr>
          <a:xfrm>
            <a:off x="8391032" y="3218726"/>
            <a:ext cx="3487024" cy="32658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9E1FA6C-A226-94E1-DCD4-B3162C348213}"/>
              </a:ext>
            </a:extLst>
          </p:cNvPr>
          <p:cNvSpPr txBox="1"/>
          <p:nvPr/>
        </p:nvSpPr>
        <p:spPr>
          <a:xfrm>
            <a:off x="1237431" y="5329532"/>
            <a:ext cx="7109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Strategi 2032 – med kulturskolen inn i fremtiden – omtaler fire strategiområder:</a:t>
            </a:r>
          </a:p>
          <a:p>
            <a:r>
              <a:rPr lang="nb-NO" sz="2400" b="1" dirty="0">
                <a:latin typeface="Arial" panose="020B0604020202020204" pitchFamily="34" charset="0"/>
                <a:cs typeface="Arial" panose="020B0604020202020204" pitchFamily="34" charset="0"/>
              </a:rPr>
              <a:t>mangfold / bærekraft / digitalitet / samskaping 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C139BFCE-9963-DC65-353A-DE75C1B5B81C}"/>
              </a:ext>
            </a:extLst>
          </p:cNvPr>
          <p:cNvSpPr txBox="1"/>
          <p:nvPr/>
        </p:nvSpPr>
        <p:spPr>
          <a:xfrm>
            <a:off x="1149668" y="4658749"/>
            <a:ext cx="7109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Kulturskolerådets strategi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C0FCE37E-E1AD-D1C0-6C24-6D9C4E87C96C}"/>
              </a:ext>
            </a:extLst>
          </p:cNvPr>
          <p:cNvSpPr txBox="1"/>
          <p:nvPr/>
        </p:nvSpPr>
        <p:spPr>
          <a:xfrm>
            <a:off x="1227189" y="3790011"/>
            <a:ext cx="578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i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Kulturskole for alle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6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7343">
        <p:fade/>
      </p:transition>
    </mc:Choice>
    <mc:Fallback xmlns="">
      <p:transition spd="slow" advClick="0" advTm="273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0" grpId="0"/>
      <p:bldP spid="8" grpId="0"/>
      <p:bldP spid="21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2" y="-13056"/>
            <a:ext cx="6779770" cy="1325880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2277"/>
            <a:ext cx="2077804" cy="2624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253648" y="5561753"/>
            <a:ext cx="482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Norsk kulturskoleråd er bidragsyter til fagdagen, Norges musikkhøgskole er hovedarrangør. 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188678" y="1066862"/>
            <a:ext cx="5620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Musikkpedagogdagen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1749269" y="328139"/>
            <a:ext cx="52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ARRANGEMENT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A67C7600-DCF4-49A8-BF76-1E6B26BD95A2}"/>
              </a:ext>
            </a:extLst>
          </p:cNvPr>
          <p:cNvSpPr/>
          <p:nvPr/>
        </p:nvSpPr>
        <p:spPr>
          <a:xfrm>
            <a:off x="1188678" y="4019911"/>
            <a:ext cx="52444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/>
              <a:t>Musikkpedagogdagen 2022 ble arrangert 13. januar 2022 – </a:t>
            </a:r>
          </a:p>
          <a:p>
            <a:r>
              <a:rPr lang="nb-NO" sz="2400" dirty="0"/>
              <a:t>som webinar.</a:t>
            </a:r>
            <a:endParaRPr lang="nb-NO" dirty="0"/>
          </a:p>
        </p:txBody>
      </p:sp>
      <p:pic>
        <p:nvPicPr>
          <p:cNvPr id="7" name="Bilde 6" descr="Et bilde som inneholder innendørs, messing, musikk, vegg&#10;&#10;Automatisk generert beskrivelse">
            <a:extLst>
              <a:ext uri="{FF2B5EF4-FFF2-40B4-BE49-F238E27FC236}">
                <a16:creationId xmlns:a16="http://schemas.microsoft.com/office/drawing/2014/main" id="{A1D677AF-A984-4DC7-B85D-727D102FB8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25" y="328139"/>
            <a:ext cx="4896584" cy="326403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02641CB-7E72-4B56-94F2-94125658B37C}"/>
              </a:ext>
            </a:extLst>
          </p:cNvPr>
          <p:cNvSpPr txBox="1"/>
          <p:nvPr/>
        </p:nvSpPr>
        <p:spPr>
          <a:xfrm>
            <a:off x="1188678" y="2053259"/>
            <a:ext cx="5721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Musikkpedagogdagen er en fagdag fylt med eksempler som kan knyttes opp mot Rammeplan for kulturskolen gjennom verksteder og diskusjoner.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939D03AF-BF4D-4895-9512-3AD4697AC494}"/>
              </a:ext>
            </a:extLst>
          </p:cNvPr>
          <p:cNvSpPr txBox="1"/>
          <p:nvPr/>
        </p:nvSpPr>
        <p:spPr>
          <a:xfrm>
            <a:off x="7464301" y="4019911"/>
            <a:ext cx="4389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400" dirty="0"/>
              <a:t>Målet er at Musikkpedagogdagen skal gi </a:t>
            </a:r>
            <a:r>
              <a:rPr lang="nb-NO" sz="2400" b="1" dirty="0">
                <a:solidFill>
                  <a:srgbClr val="E3A400"/>
                </a:solidFill>
              </a:rPr>
              <a:t>inspirasjon og faglig påfyll </a:t>
            </a:r>
            <a:r>
              <a:rPr lang="nb-NO" sz="2400" dirty="0"/>
              <a:t>til deltakerne, slik at de kan se sitt arbeid opp mot lokalt læreplanarbeid.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007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7753">
        <p:fade/>
      </p:transition>
    </mc:Choice>
    <mc:Fallback xmlns="">
      <p:transition spd="slow" advClick="0" advTm="27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2" presetClass="entr" presetSubtype="2" decel="54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17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2" y="-13056"/>
            <a:ext cx="6779770" cy="1325880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2277"/>
            <a:ext cx="2077804" cy="2624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233566" y="2069589"/>
            <a:ext cx="66531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UMM er en årlig konkurranse for musikere under 26 år som framfører </a:t>
            </a:r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klassisk musikk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Regionale mesterskap arrangeres normalt i november, nasjonalt mesterskap arrangeres normalt i januar året etter.</a:t>
            </a:r>
          </a:p>
          <a:p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Arrangeres av Norsk kulturskoleråd, Musikkpedagogene Norge, Norges Musikkorps Forbund og Norges musikkhøgskole.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210700" y="1150791"/>
            <a:ext cx="8294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Ungdommens musikkmesterskap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909" y="219635"/>
            <a:ext cx="2247131" cy="25931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kstSylinder 13"/>
          <p:cNvSpPr txBox="1"/>
          <p:nvPr/>
        </p:nvSpPr>
        <p:spPr>
          <a:xfrm>
            <a:off x="1749269" y="328139"/>
            <a:ext cx="52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ARRANGEMENT</a:t>
            </a:r>
          </a:p>
        </p:txBody>
      </p:sp>
      <p:pic>
        <p:nvPicPr>
          <p:cNvPr id="6" name="Bilde 5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2125" y="5729563"/>
            <a:ext cx="499915" cy="51820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064037F-2634-E894-7CBB-F9F6DABE289D}"/>
              </a:ext>
            </a:extLst>
          </p:cNvPr>
          <p:cNvSpPr txBox="1"/>
          <p:nvPr/>
        </p:nvSpPr>
        <p:spPr>
          <a:xfrm>
            <a:off x="8073987" y="5757832"/>
            <a:ext cx="3461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Les mer på umm.no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5"/>
          <a:stretch/>
        </p:blipFill>
        <p:spPr>
          <a:xfrm>
            <a:off x="8073988" y="2493833"/>
            <a:ext cx="3461837" cy="29915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401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8316">
        <p:fade/>
      </p:transition>
    </mc:Choice>
    <mc:Fallback xmlns="">
      <p:transition spd="slow" advClick="0" advTm="183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2" y="-13056"/>
            <a:ext cx="6779770" cy="1325880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2277"/>
            <a:ext cx="2077804" cy="2624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225656" y="2947657"/>
            <a:ext cx="33373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På kulturskoleradet.no kan du </a:t>
            </a:r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lese og laste ned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publikasjoner som Norsk kulturskoleråd – alene eller sammen med andre – står som utgiver av.</a:t>
            </a:r>
            <a:endParaRPr lang="nb-N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225656" y="1382601"/>
            <a:ext cx="3776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Publikasjoner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1252304" y="6271444"/>
            <a:ext cx="7498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Les og last ned publikasjoner på kulturskoleradet.no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kstSylinder 14"/>
          <p:cNvSpPr txBox="1"/>
          <p:nvPr/>
        </p:nvSpPr>
        <p:spPr>
          <a:xfrm>
            <a:off x="1749269" y="328139"/>
            <a:ext cx="5269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PUBLIKASJONER</a:t>
            </a:r>
            <a:endParaRPr lang="nb-NO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5DCEACD2-26D7-A30B-3FB6-D42355A8F0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2"/>
          <a:stretch/>
        </p:blipFill>
        <p:spPr>
          <a:xfrm rot="392754">
            <a:off x="9254216" y="271456"/>
            <a:ext cx="2423803" cy="345605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9BBB9C4A-417C-C6FF-3A6E-302EA1EE14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58" y="148944"/>
            <a:ext cx="2423805" cy="3456054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DCEEAC57-3E26-C3A6-8BF6-6504238CAA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9527">
            <a:off x="5481903" y="1317544"/>
            <a:ext cx="2423805" cy="34560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9BF112C6-94D8-CA79-5B9D-40BC1A3FB0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4137">
            <a:off x="7662532" y="2792836"/>
            <a:ext cx="2252838" cy="3186378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8B230DDF-6371-344B-46EB-484995B7C4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553">
            <a:off x="8940566" y="1956776"/>
            <a:ext cx="2259195" cy="318637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621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220">
        <p:fade/>
      </p:transition>
    </mc:Choice>
    <mc:Fallback xmlns="">
      <p:transition spd="slow" advClick="0" advTm="162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1334320" y="1151203"/>
            <a:ext cx="247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Kor Arti’ </a:t>
            </a:r>
          </a:p>
        </p:txBody>
      </p:sp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2277"/>
            <a:ext cx="2077804" cy="2624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/>
          <a:stretch/>
        </p:blipFill>
        <p:spPr>
          <a:xfrm>
            <a:off x="1201223" y="0"/>
            <a:ext cx="6505536" cy="1325880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1749269" y="328139"/>
            <a:ext cx="52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LÆRINGSRESSURSER OG -MATERIELL</a:t>
            </a:r>
          </a:p>
        </p:txBody>
      </p:sp>
      <p:pic>
        <p:nvPicPr>
          <p:cNvPr id="3" name="Bilde 2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841" y="6245017"/>
            <a:ext cx="502270" cy="514519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F9C68C2-B8FF-1523-49CA-0D230E3DA1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666" r="2455" b="6076"/>
          <a:stretch/>
        </p:blipFill>
        <p:spPr>
          <a:xfrm>
            <a:off x="6172201" y="1325880"/>
            <a:ext cx="5676900" cy="3293225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6259BB6E-735F-D994-EFF6-BEADC55B56BC}"/>
              </a:ext>
            </a:extLst>
          </p:cNvPr>
          <p:cNvSpPr txBox="1"/>
          <p:nvPr/>
        </p:nvSpPr>
        <p:spPr>
          <a:xfrm>
            <a:off x="1334320" y="2090172"/>
            <a:ext cx="47616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Læringsressursen Kor Arti' er en digital plattform for å lære sang og musikk med fokus på elevaktivitet.</a:t>
            </a:r>
          </a:p>
          <a:p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Gjennom nettstedet korarti.no tilbyr Norsk kulturskoleråd </a:t>
            </a:r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400 sanger</a:t>
            </a:r>
            <a:r>
              <a:rPr lang="nb-NO" sz="2400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innen ulike tema som skal kunne tilby ethvert fagområde et alternativ til tradisjonell undervisning. 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FEBEE703-FCA7-0D4E-9252-8708384C6684}"/>
              </a:ext>
            </a:extLst>
          </p:cNvPr>
          <p:cNvSpPr txBox="1"/>
          <p:nvPr/>
        </p:nvSpPr>
        <p:spPr>
          <a:xfrm>
            <a:off x="7525884" y="4731850"/>
            <a:ext cx="452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Mer informasjon på korarti.no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B29AAF9-9454-7B6A-D6FB-674E5E011193}"/>
              </a:ext>
            </a:extLst>
          </p:cNvPr>
          <p:cNvSpPr txBox="1"/>
          <p:nvPr/>
        </p:nvSpPr>
        <p:spPr>
          <a:xfrm>
            <a:off x="7548210" y="5336680"/>
            <a:ext cx="4097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Bestill Kor Arti’-materiell på kulturskoleradet.no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14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5642">
        <p:fade/>
      </p:transition>
    </mc:Choice>
    <mc:Fallback xmlns="">
      <p:transition spd="slow" advClick="0" advTm="256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2" y="-13056"/>
            <a:ext cx="6779770" cy="1325880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2277"/>
            <a:ext cx="2077804" cy="2624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208737" y="2623144"/>
            <a:ext cx="4973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Norsk kulturskoleråd har initiert og utgitt seks </a:t>
            </a:r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faglige idébøker</a:t>
            </a:r>
            <a:r>
              <a:rPr lang="nb-NO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225656" y="1382601"/>
            <a:ext cx="2948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Idébøker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05" y="116544"/>
            <a:ext cx="2296584" cy="3240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85" y="396096"/>
            <a:ext cx="2287440" cy="3240000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1225656" y="3594356"/>
            <a:ext cx="74989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Animasjonsbok – Veiledning i å animere med barn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Idébok for visuell kunst i kulturskolen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Veiledningsbok – Teater i kulturskolen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Idébok for skapende skriving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Veiledningsbok – Visuell kunst i kulturskolen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Idébok – På tvers med performancekunst</a:t>
            </a:r>
          </a:p>
          <a:p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Bøkene kan bestilles på kulturskoleradet.no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584" y="261457"/>
            <a:ext cx="2325180" cy="32400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649" y="487510"/>
            <a:ext cx="2286855" cy="3240000"/>
          </a:xfrm>
          <a:prstGeom prst="rect">
            <a:avLst/>
          </a:prstGeom>
        </p:spPr>
      </p:pic>
      <p:sp>
        <p:nvSpPr>
          <p:cNvPr id="15" name="TekstSylinder 14"/>
          <p:cNvSpPr txBox="1"/>
          <p:nvPr/>
        </p:nvSpPr>
        <p:spPr>
          <a:xfrm>
            <a:off x="1749269" y="328139"/>
            <a:ext cx="52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LÆRINGSRESSURSER OG -MATERIELL</a:t>
            </a:r>
          </a:p>
        </p:txBody>
      </p:sp>
      <p:pic>
        <p:nvPicPr>
          <p:cNvPr id="3" name="Bilde 2" descr="Et bilde som inneholder visittkort, skjermbilde&#10;&#10;Beskrivelse som er generert med høy visshet">
            <a:extLst>
              <a:ext uri="{FF2B5EF4-FFF2-40B4-BE49-F238E27FC236}">
                <a16:creationId xmlns:a16="http://schemas.microsoft.com/office/drawing/2014/main" id="{42672A00-8C74-44E5-A7C8-ED2F079535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834" y="1814908"/>
            <a:ext cx="2343600" cy="324000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620585A-E248-4987-A989-589208F606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767" y="3111463"/>
            <a:ext cx="2310937" cy="3264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10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9892">
        <p:fade/>
      </p:transition>
    </mc:Choice>
    <mc:Fallback xmlns="">
      <p:transition spd="slow" advClick="0" advTm="198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2" y="-13056"/>
            <a:ext cx="6779770" cy="132588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39" y="1188574"/>
            <a:ext cx="6483862" cy="45883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2277"/>
            <a:ext cx="2077804" cy="2624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8005953" y="1188574"/>
            <a:ext cx="4000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i ulike former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til bruk i grunnskole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og kulturskole.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8910740" y="214141"/>
            <a:ext cx="3153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Ut på golvet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1749269" y="328139"/>
            <a:ext cx="52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LÆRINGSRESSURSER OG -MATERIELL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8005953" y="2729973"/>
            <a:ext cx="39207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Undervisningsmateriell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fins å få kjøpt.</a:t>
            </a:r>
          </a:p>
          <a:p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Åtte hefter, cd-er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og dvd-er.</a:t>
            </a:r>
          </a:p>
          <a:p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Bestill på kulturskoleradet.no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9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852">
        <p:fade/>
      </p:transition>
    </mc:Choice>
    <mc:Fallback xmlns="">
      <p:transition spd="slow" advClick="0" advTm="108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09" y="0"/>
            <a:ext cx="6801512" cy="121298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4" t="14211" r="11851" b="3410"/>
          <a:stretch/>
        </p:blipFill>
        <p:spPr>
          <a:xfrm>
            <a:off x="0" y="-7"/>
            <a:ext cx="1119875" cy="366247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600" y="6501600"/>
            <a:ext cx="2077804" cy="262417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4" t="3759" r="11851" b="3410"/>
          <a:stretch/>
        </p:blipFill>
        <p:spPr>
          <a:xfrm>
            <a:off x="0" y="2734257"/>
            <a:ext cx="1119875" cy="4127143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753831" y="316591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KOMMUNIKASJONSKANALER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197132" y="5229521"/>
            <a:ext cx="5175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Nettstedet kulturskoleradet.no er</a:t>
            </a:r>
          </a:p>
          <a:p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navet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i Norsk kulturskoleråds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eksterne kommunikasjonsarbeid.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7259380" y="376391"/>
            <a:ext cx="4426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latin typeface="Arial" panose="020B0604020202020204" pitchFamily="34" charset="0"/>
                <a:cs typeface="Arial" panose="020B0604020202020204" pitchFamily="34" charset="0"/>
              </a:rPr>
              <a:t>kulturskoleradet.no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86224D9-5745-049E-3F82-736536D220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85" t="12222" r="8359" b="16250"/>
          <a:stretch/>
        </p:blipFill>
        <p:spPr>
          <a:xfrm>
            <a:off x="1301906" y="1212980"/>
            <a:ext cx="7832824" cy="37403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8A94D147-41B6-3934-E77D-97619041760F}"/>
              </a:ext>
            </a:extLst>
          </p:cNvPr>
          <p:cNvSpPr txBox="1"/>
          <p:nvPr/>
        </p:nvSpPr>
        <p:spPr>
          <a:xfrm>
            <a:off x="6671391" y="5968185"/>
            <a:ext cx="3304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kulturskoleradet.no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146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523">
        <p:fade/>
      </p:transition>
    </mc:Choice>
    <mc:Fallback xmlns="">
      <p:transition spd="slow" advClick="0" advTm="155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6" presetClass="entr" presetSubtype="16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09" y="0"/>
            <a:ext cx="6801512" cy="121298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4F58C0BC-131E-4094-99B4-7395E472A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28" r="4826" b="6940"/>
          <a:stretch/>
        </p:blipFill>
        <p:spPr>
          <a:xfrm>
            <a:off x="6493601" y="501257"/>
            <a:ext cx="4703459" cy="21608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Bild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4" t="14211" r="11851" b="3410"/>
          <a:stretch/>
        </p:blipFill>
        <p:spPr>
          <a:xfrm>
            <a:off x="0" y="-7"/>
            <a:ext cx="1119875" cy="366247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600" y="6501600"/>
            <a:ext cx="2077804" cy="262417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4" t="3759" r="11851" b="3410"/>
          <a:stretch/>
        </p:blipFill>
        <p:spPr>
          <a:xfrm>
            <a:off x="0" y="2734257"/>
            <a:ext cx="1119875" cy="4127143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1262509" y="3585820"/>
            <a:ext cx="47034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I tillegg til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kulturskoleradet.no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har Norsk kulturskoleråd ansvar for fire andre </a:t>
            </a:r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nyttige</a:t>
            </a:r>
            <a:r>
              <a:rPr lang="nb-NO" sz="2400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nettsted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drommestipendet.no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korarti.no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kulturskolebanken.no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umm.no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03" y="3195537"/>
            <a:ext cx="2976957" cy="25417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kstSylinder 3"/>
          <p:cNvSpPr txBox="1"/>
          <p:nvPr/>
        </p:nvSpPr>
        <p:spPr>
          <a:xfrm>
            <a:off x="1207965" y="1167817"/>
            <a:ext cx="4629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Fire andre</a:t>
            </a:r>
          </a:p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nyttige nettsted</a:t>
            </a:r>
          </a:p>
        </p:txBody>
      </p:sp>
      <p:sp>
        <p:nvSpPr>
          <p:cNvPr id="21" name="TekstSylinder 20"/>
          <p:cNvSpPr txBox="1"/>
          <p:nvPr/>
        </p:nvSpPr>
        <p:spPr>
          <a:xfrm>
            <a:off x="1753831" y="316591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KOMMUNIKASJONSKANALER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660" y="4466393"/>
            <a:ext cx="3837309" cy="17951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2C52083-F817-416E-AA3E-A4A10FDE8CC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5024"/>
          <a:stretch/>
        </p:blipFill>
        <p:spPr>
          <a:xfrm>
            <a:off x="8216095" y="2049352"/>
            <a:ext cx="3837309" cy="20522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256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167">
        <p:fade/>
      </p:transition>
    </mc:Choice>
    <mc:Fallback xmlns="">
      <p:transition spd="slow" advClick="0" advTm="12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09" y="0"/>
            <a:ext cx="6801512" cy="121298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4" t="14211" r="11851" b="3410"/>
          <a:stretch/>
        </p:blipFill>
        <p:spPr>
          <a:xfrm>
            <a:off x="0" y="-7"/>
            <a:ext cx="1119875" cy="366247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600" y="6501600"/>
            <a:ext cx="2077804" cy="262417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4" t="3759" r="11851" b="3410"/>
          <a:stretch/>
        </p:blipFill>
        <p:spPr>
          <a:xfrm>
            <a:off x="0" y="2734257"/>
            <a:ext cx="1119875" cy="4127143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207965" y="1167817"/>
            <a:ext cx="4629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Nyhetsbrev og sosiale medier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207965" y="5690183"/>
            <a:ext cx="830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Innen </a:t>
            </a:r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sosiale medier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er Kulturskolerådet på 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Facebook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/ Instagram / LinkedIn / Twitter / Vimeo / YouTube</a:t>
            </a:r>
          </a:p>
        </p:txBody>
      </p:sp>
      <p:sp>
        <p:nvSpPr>
          <p:cNvPr id="21" name="TekstSylinder 20"/>
          <p:cNvSpPr txBox="1"/>
          <p:nvPr/>
        </p:nvSpPr>
        <p:spPr>
          <a:xfrm>
            <a:off x="1753831" y="316591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KOMMUNIKASJONSKANALER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1B8B567-5DE2-20A8-891F-232D0F63F2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75" t="25900" r="43676" b="9614"/>
          <a:stretch/>
        </p:blipFill>
        <p:spPr>
          <a:xfrm>
            <a:off x="7251192" y="226491"/>
            <a:ext cx="4517136" cy="44952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TekstSylinder 18">
            <a:extLst>
              <a:ext uri="{FF2B5EF4-FFF2-40B4-BE49-F238E27FC236}">
                <a16:creationId xmlns:a16="http://schemas.microsoft.com/office/drawing/2014/main" id="{98BDE7F8-106A-38EA-4991-BC1BE02569FC}"/>
              </a:ext>
            </a:extLst>
          </p:cNvPr>
          <p:cNvSpPr txBox="1"/>
          <p:nvPr/>
        </p:nvSpPr>
        <p:spPr>
          <a:xfrm>
            <a:off x="1235839" y="2491256"/>
            <a:ext cx="59056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Nyhetsbrevet Kulturtrøkk er gratis å abonnere på og gir deg nyheter og aktualiteter fra kulturskolefeltet eller</a:t>
            </a:r>
          </a:p>
          <a:p>
            <a:pPr algn="l"/>
            <a:r>
              <a:rPr lang="nb-NO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 relevans </a:t>
            </a:r>
            <a:r>
              <a:rPr lang="nb-NO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nb-NO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dette.</a:t>
            </a:r>
          </a:p>
          <a:p>
            <a:pPr algn="l"/>
            <a:endParaRPr lang="nb-NO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b-NO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Kulturtrøkk </a:t>
            </a:r>
            <a:r>
              <a:rPr lang="nb-NO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utgis annenhver torsdag (utenom jule- og sommerpause).</a:t>
            </a:r>
          </a:p>
          <a:p>
            <a:pPr algn="l"/>
            <a:r>
              <a:rPr lang="nb-NO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Normalt blir det 21–23 utgivelser i året. 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221C9A30-7560-DEDD-1CDF-80E7BE3B1F64}"/>
              </a:ext>
            </a:extLst>
          </p:cNvPr>
          <p:cNvSpPr txBox="1"/>
          <p:nvPr/>
        </p:nvSpPr>
        <p:spPr>
          <a:xfrm>
            <a:off x="7251192" y="5093208"/>
            <a:ext cx="4517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Les Kulturtrøkk – bli abonnent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3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4515">
        <p:fade/>
      </p:transition>
    </mc:Choice>
    <mc:Fallback xmlns="">
      <p:transition spd="slow" advClick="0" advTm="145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kstSylinder 30"/>
          <p:cNvSpPr txBox="1"/>
          <p:nvPr/>
        </p:nvSpPr>
        <p:spPr>
          <a:xfrm>
            <a:off x="1292699" y="4303455"/>
            <a:ext cx="38385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Møre og Romsdal</a:t>
            </a:r>
          </a:p>
          <a:p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Vestland</a:t>
            </a:r>
          </a:p>
          <a:p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Rogaland</a:t>
            </a:r>
          </a:p>
          <a:p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Agder</a:t>
            </a:r>
          </a:p>
          <a:p>
            <a:endParaRPr lang="nb-NO" sz="2000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01" y="46122"/>
            <a:ext cx="6697579" cy="1293201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600" y="6501600"/>
            <a:ext cx="2077804" cy="26241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8" t="3780" r="11965" b="3138"/>
          <a:stretch/>
        </p:blipFill>
        <p:spPr>
          <a:xfrm>
            <a:off x="0" y="2721950"/>
            <a:ext cx="1095153" cy="4136065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9" t="3780" r="12299" b="24993"/>
          <a:stretch/>
        </p:blipFill>
        <p:spPr>
          <a:xfrm>
            <a:off x="3538" y="3547"/>
            <a:ext cx="1091616" cy="3164957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704474" y="252967"/>
            <a:ext cx="473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FYLKESAVDELINGENE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8295968" y="1737935"/>
            <a:ext cx="382379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Troms, Finnmark og Svalbard</a:t>
            </a:r>
          </a:p>
          <a:p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Nordland</a:t>
            </a:r>
          </a:p>
          <a:p>
            <a:endParaRPr lang="nb-NO" sz="2000" dirty="0">
              <a:latin typeface="Arial" panose="020B0604020202020204" pitchFamily="34" charset="0"/>
              <a:cs typeface="Arial" panose="020B0604020202020204" pitchFamily="34" charset="0"/>
              <a:hlinkClick r:id="rId7"/>
            </a:endParaRPr>
          </a:p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Trøndelag</a:t>
            </a:r>
          </a:p>
          <a:p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Innlandet</a:t>
            </a:r>
          </a:p>
          <a:p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Oslo og Viken</a:t>
            </a:r>
          </a:p>
          <a:p>
            <a:endParaRPr lang="nb-NO" sz="2000" dirty="0">
              <a:latin typeface="Arial" panose="020B0604020202020204" pitchFamily="34" charset="0"/>
              <a:cs typeface="Arial" panose="020B0604020202020204" pitchFamily="34" charset="0"/>
              <a:hlinkClick r:id="rId8"/>
            </a:endParaRPr>
          </a:p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Vestfold og Telemark</a:t>
            </a:r>
            <a:endParaRPr lang="nb-NO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2000" dirty="0">
              <a:latin typeface="Arial" panose="020B0604020202020204" pitchFamily="34" charset="0"/>
              <a:cs typeface="Arial" panose="020B0604020202020204" pitchFamily="34" charset="0"/>
              <a:hlinkClick r:id="rId9"/>
            </a:endParaRPr>
          </a:p>
          <a:p>
            <a:endParaRPr lang="nb-NO" sz="2000" dirty="0">
              <a:latin typeface="Arial" panose="020B0604020202020204" pitchFamily="34" charset="0"/>
              <a:cs typeface="Arial" panose="020B0604020202020204" pitchFamily="34" charset="0"/>
              <a:hlinkClick r:id="rId10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1209627" y="1381593"/>
            <a:ext cx="4137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Alltid beredt</a:t>
            </a:r>
          </a:p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landet rundt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3661">
            <a:off x="5063885" y="200868"/>
            <a:ext cx="2407396" cy="6363808"/>
          </a:xfrm>
          <a:prstGeom prst="rect">
            <a:avLst/>
          </a:prstGeom>
        </p:spPr>
      </p:pic>
      <p:cxnSp>
        <p:nvCxnSpPr>
          <p:cNvPr id="14" name="Rett pil 13"/>
          <p:cNvCxnSpPr>
            <a:cxnSpLocks/>
          </p:cNvCxnSpPr>
          <p:nvPr/>
        </p:nvCxnSpPr>
        <p:spPr>
          <a:xfrm flipH="1">
            <a:off x="5639566" y="4988259"/>
            <a:ext cx="2663732" cy="752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 15"/>
          <p:cNvCxnSpPr>
            <a:cxnSpLocks/>
          </p:cNvCxnSpPr>
          <p:nvPr/>
        </p:nvCxnSpPr>
        <p:spPr>
          <a:xfrm flipH="1" flipV="1">
            <a:off x="7279313" y="1546168"/>
            <a:ext cx="968897" cy="294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>
            <a:cxnSpLocks/>
          </p:cNvCxnSpPr>
          <p:nvPr/>
        </p:nvCxnSpPr>
        <p:spPr>
          <a:xfrm>
            <a:off x="2594389" y="5694844"/>
            <a:ext cx="2348314" cy="185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17"/>
          <p:cNvCxnSpPr>
            <a:cxnSpLocks/>
          </p:cNvCxnSpPr>
          <p:nvPr/>
        </p:nvCxnSpPr>
        <p:spPr>
          <a:xfrm flipH="1">
            <a:off x="5745421" y="4412414"/>
            <a:ext cx="2455031" cy="1086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>
            <a:cxnSpLocks/>
          </p:cNvCxnSpPr>
          <p:nvPr/>
        </p:nvCxnSpPr>
        <p:spPr>
          <a:xfrm flipV="1">
            <a:off x="2167351" y="6091881"/>
            <a:ext cx="2963888" cy="172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>
            <a:cxnSpLocks/>
            <a:stCxn id="2" idx="1"/>
          </p:cNvCxnSpPr>
          <p:nvPr/>
        </p:nvCxnSpPr>
        <p:spPr>
          <a:xfrm flipH="1">
            <a:off x="5725960" y="3784649"/>
            <a:ext cx="2570008" cy="1050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 24"/>
          <p:cNvCxnSpPr>
            <a:cxnSpLocks/>
          </p:cNvCxnSpPr>
          <p:nvPr/>
        </p:nvCxnSpPr>
        <p:spPr>
          <a:xfrm flipH="1">
            <a:off x="5765772" y="3228712"/>
            <a:ext cx="2482438" cy="951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tt pil 24">
            <a:extLst>
              <a:ext uri="{FF2B5EF4-FFF2-40B4-BE49-F238E27FC236}">
                <a16:creationId xmlns:a16="http://schemas.microsoft.com/office/drawing/2014/main" id="{1A20B263-3874-4C23-9C47-2BEEFFA4752B}"/>
              </a:ext>
            </a:extLst>
          </p:cNvPr>
          <p:cNvCxnSpPr>
            <a:cxnSpLocks/>
          </p:cNvCxnSpPr>
          <p:nvPr/>
        </p:nvCxnSpPr>
        <p:spPr>
          <a:xfrm flipH="1">
            <a:off x="6301946" y="2508422"/>
            <a:ext cx="1994023" cy="294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ett pil 16">
            <a:extLst>
              <a:ext uri="{FF2B5EF4-FFF2-40B4-BE49-F238E27FC236}">
                <a16:creationId xmlns:a16="http://schemas.microsoft.com/office/drawing/2014/main" id="{249ABE35-8B7B-4D01-BF79-DB1CA77D573B}"/>
              </a:ext>
            </a:extLst>
          </p:cNvPr>
          <p:cNvCxnSpPr>
            <a:cxnSpLocks/>
          </p:cNvCxnSpPr>
          <p:nvPr/>
        </p:nvCxnSpPr>
        <p:spPr>
          <a:xfrm>
            <a:off x="2461875" y="5082260"/>
            <a:ext cx="24808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ett pil 16">
            <a:extLst>
              <a:ext uri="{FF2B5EF4-FFF2-40B4-BE49-F238E27FC236}">
                <a16:creationId xmlns:a16="http://schemas.microsoft.com/office/drawing/2014/main" id="{736E3864-1931-4A51-B223-6E0FB598186F}"/>
              </a:ext>
            </a:extLst>
          </p:cNvPr>
          <p:cNvCxnSpPr>
            <a:cxnSpLocks/>
          </p:cNvCxnSpPr>
          <p:nvPr/>
        </p:nvCxnSpPr>
        <p:spPr>
          <a:xfrm flipV="1">
            <a:off x="3528675" y="4412414"/>
            <a:ext cx="1818908" cy="117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D886E55-290D-9759-5674-2241BB32463C}"/>
              </a:ext>
            </a:extLst>
          </p:cNvPr>
          <p:cNvSpPr txBox="1"/>
          <p:nvPr/>
        </p:nvSpPr>
        <p:spPr>
          <a:xfrm>
            <a:off x="7599105" y="5391223"/>
            <a:ext cx="4454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Fylkesavdelingene har egne nettsider på kulturskoleradet.no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BD1D0B7-827D-BF25-A932-8AE71A8863B4}"/>
              </a:ext>
            </a:extLst>
          </p:cNvPr>
          <p:cNvSpPr txBox="1"/>
          <p:nvPr/>
        </p:nvSpPr>
        <p:spPr>
          <a:xfrm>
            <a:off x="1210714" y="2803411"/>
            <a:ext cx="4346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 fylkesavdelinger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– som ti av Kulturskolerådets rådgivere har spesielt ansvar for.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36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308">
        <p:fade/>
      </p:transition>
    </mc:Choice>
    <mc:Fallback xmlns="">
      <p:transition spd="slow" advClick="0" advTm="203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  <p:bldP spid="4" grpId="0"/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4" y="-29198"/>
            <a:ext cx="6876776" cy="1323152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400" b="3256"/>
          <a:stretch/>
        </p:blipFill>
        <p:spPr>
          <a:xfrm>
            <a:off x="-2827" y="-38529"/>
            <a:ext cx="1107727" cy="403234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1600"/>
            <a:ext cx="2077804" cy="262417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8825" r="11481" b="3256"/>
          <a:stretch/>
        </p:blipFill>
        <p:spPr>
          <a:xfrm>
            <a:off x="0" y="3062177"/>
            <a:ext cx="1105211" cy="3798426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749740" y="337872"/>
            <a:ext cx="401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 GJØRES – HVA FOKUSERES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1165163" y="5052811"/>
            <a:ext cx="7548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Har konstruktiv dialog med kulturorganisasjoner, og har samarbeidsavtaler med disse til gjensidig nytte.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1226455" y="1083125"/>
            <a:ext cx="5370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Norsk kulturskoleråd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82" y="216569"/>
            <a:ext cx="3005457" cy="615363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Rektangel 5"/>
          <p:cNvSpPr/>
          <p:nvPr/>
        </p:nvSpPr>
        <p:spPr>
          <a:xfrm>
            <a:off x="1226455" y="1874261"/>
            <a:ext cx="7922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Medlemseid</a:t>
            </a:r>
            <a:r>
              <a:rPr lang="nb-NO" sz="24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av kommuner* som eier og driver kulturskoler. Over 95% av landets kommuner er med som eiere av Norsk kulturskoleråd.</a:t>
            </a:r>
          </a:p>
        </p:txBody>
      </p:sp>
      <p:sp>
        <p:nvSpPr>
          <p:cNvPr id="7" name="Rektangel 6"/>
          <p:cNvSpPr/>
          <p:nvPr/>
        </p:nvSpPr>
        <p:spPr>
          <a:xfrm>
            <a:off x="1268369" y="3179999"/>
            <a:ext cx="7614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Aktivt til stede på arenaer der det fattes beslutninger   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   som får konsekvenser for kulturskolen.</a:t>
            </a:r>
          </a:p>
        </p:txBody>
      </p:sp>
      <p:sp>
        <p:nvSpPr>
          <p:cNvPr id="12" name="Rektangel 11"/>
          <p:cNvSpPr/>
          <p:nvPr/>
        </p:nvSpPr>
        <p:spPr>
          <a:xfrm>
            <a:off x="1226455" y="411640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Utstrakt samarbeid om utdanning  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   og forskning knyttet til skoleslaget.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A3FE0ACB-3BE2-4DFC-AAD5-628C994B58E3}"/>
              </a:ext>
            </a:extLst>
          </p:cNvPr>
          <p:cNvSpPr txBox="1"/>
          <p:nvPr/>
        </p:nvSpPr>
        <p:spPr>
          <a:xfrm>
            <a:off x="1352160" y="6425463"/>
            <a:ext cx="4416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i="1" dirty="0"/>
              <a:t>*) Svalbard er også medlem, men ingen kommune.</a:t>
            </a:r>
          </a:p>
        </p:txBody>
      </p:sp>
    </p:spTree>
    <p:extLst>
      <p:ext uri="{BB962C8B-B14F-4D97-AF65-F5344CB8AC3E}">
        <p14:creationId xmlns:p14="http://schemas.microsoft.com/office/powerpoint/2010/main" val="16323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5374">
        <p:fade/>
      </p:transition>
    </mc:Choice>
    <mc:Fallback xmlns="">
      <p:transition spd="slow" advClick="0" advTm="253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9" presetClass="emph" presetSubtype="0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9" presetClass="emph" presetSubtype="0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6" grpId="1"/>
      <p:bldP spid="7" grpId="0"/>
      <p:bldP spid="7" grpId="1"/>
      <p:bldP spid="12" grpId="0"/>
      <p:bldP spid="12" grpId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0" y="-29198"/>
            <a:ext cx="6876776" cy="1323152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400" b="3256"/>
          <a:stretch/>
        </p:blipFill>
        <p:spPr>
          <a:xfrm>
            <a:off x="-2827" y="-38529"/>
            <a:ext cx="1107727" cy="403234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1600"/>
            <a:ext cx="2077804" cy="262417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8825" r="11481" b="3256"/>
          <a:stretch/>
        </p:blipFill>
        <p:spPr>
          <a:xfrm>
            <a:off x="0" y="3062177"/>
            <a:ext cx="1105211" cy="3798426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6736341" y="3269312"/>
            <a:ext cx="4956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Framforhandler avtaler som gir kulturskolene reduserte utgifter.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40" y="240091"/>
            <a:ext cx="5246472" cy="287078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kstSylinder 4"/>
          <p:cNvSpPr txBox="1"/>
          <p:nvPr/>
        </p:nvSpPr>
        <p:spPr>
          <a:xfrm>
            <a:off x="6736341" y="4259683"/>
            <a:ext cx="5455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Tilbyr utviklingsprogram og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   -prosjekt, konferanser og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   andre arrangement samt læremidler.</a:t>
            </a:r>
          </a:p>
        </p:txBody>
      </p:sp>
      <p:sp>
        <p:nvSpPr>
          <p:cNvPr id="6" name="Rektangel 5"/>
          <p:cNvSpPr/>
          <p:nvPr/>
        </p:nvSpPr>
        <p:spPr>
          <a:xfrm>
            <a:off x="1105211" y="2849870"/>
            <a:ext cx="52464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Bistår med </a:t>
            </a:r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kompetent rådgiving</a:t>
            </a:r>
            <a:r>
              <a:rPr lang="nb-NO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nb-NO" sz="24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nb-NO" sz="24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Yter kommunene veiledningshjelp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    i kulturskoleutvikling.</a:t>
            </a:r>
          </a:p>
        </p:txBody>
      </p:sp>
      <p:sp>
        <p:nvSpPr>
          <p:cNvPr id="7" name="Rektangel 6"/>
          <p:cNvSpPr/>
          <p:nvPr/>
        </p:nvSpPr>
        <p:spPr>
          <a:xfrm>
            <a:off x="1098700" y="4245141"/>
            <a:ext cx="546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Har avtaler med næringslivs- 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   aktører som tilfører organisasjonen 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   kompetanse og økonomiske midler. </a:t>
            </a:r>
          </a:p>
        </p:txBody>
      </p:sp>
      <p:sp>
        <p:nvSpPr>
          <p:cNvPr id="13" name="Rektangel 12"/>
          <p:cNvSpPr/>
          <p:nvPr/>
        </p:nvSpPr>
        <p:spPr>
          <a:xfrm>
            <a:off x="1104899" y="5640412"/>
            <a:ext cx="62476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Informerer gjennom nettsted, 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   sosiale medier og nyhetsbrev.</a:t>
            </a:r>
          </a:p>
        </p:txBody>
      </p:sp>
      <p:sp>
        <p:nvSpPr>
          <p:cNvPr id="14" name="Rektangel 13"/>
          <p:cNvSpPr/>
          <p:nvPr/>
        </p:nvSpPr>
        <p:spPr>
          <a:xfrm>
            <a:off x="6736341" y="561618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Disponerer og fordeler statlige utviklingsmidler til kulturskolene.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1749740" y="337872"/>
            <a:ext cx="398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 GJØRES – HVA FOKUSERES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1189385" y="1671229"/>
            <a:ext cx="5370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Norsk kulturskoleråd</a:t>
            </a:r>
          </a:p>
        </p:txBody>
      </p:sp>
    </p:spTree>
    <p:extLst>
      <p:ext uri="{BB962C8B-B14F-4D97-AF65-F5344CB8AC3E}">
        <p14:creationId xmlns:p14="http://schemas.microsoft.com/office/powerpoint/2010/main" val="34624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5956">
        <p:fade/>
      </p:transition>
    </mc:Choice>
    <mc:Fallback xmlns="">
      <p:transition spd="slow" advClick="0" advTm="359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9" presetClass="emph" presetSubtype="0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" presetID="9" presetClass="emph" presetSubtype="0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" presetID="9" presetClass="emph" presetSubtype="0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500"/>
                            </p:stCondLst>
                            <p:childTnLst>
                              <p:par>
                                <p:cTn id="38" presetID="9" presetClass="emph" presetSubtype="0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000"/>
                            </p:stCondLst>
                            <p:childTnLst>
                              <p:par>
                                <p:cTn id="46" presetID="9" presetClass="emph" presetSubtype="0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0"/>
                            </p:stCondLst>
                            <p:childTnLst>
                              <p:par>
                                <p:cTn id="54" presetID="9" presetClass="emph" presetSubtype="0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/>
      <p:bldP spid="6" grpId="1"/>
      <p:bldP spid="7" grpId="0"/>
      <p:bldP spid="7" grpId="1"/>
      <p:bldP spid="13" grpId="0"/>
      <p:bldP spid="13" grpId="1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2" y="-13056"/>
            <a:ext cx="6779770" cy="1325880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2277"/>
            <a:ext cx="2077804" cy="2624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319976" y="2233255"/>
            <a:ext cx="4633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Rammeplan for kulturskolen,</a:t>
            </a:r>
          </a:p>
          <a:p>
            <a:r>
              <a:rPr lang="nb-NO" sz="2400" b="1" dirty="0">
                <a:solidFill>
                  <a:srgbClr val="E3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«Mangfold og fordypning»</a:t>
            </a:r>
            <a:r>
              <a:rPr lang="nb-NO" sz="24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ble initiert og laget i regi av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Norsk kulturskoleråd.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281314" y="1409777"/>
            <a:ext cx="7109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Mangfold og fordypning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1749269" y="328139"/>
            <a:ext cx="52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RAMMEPLAN FOR KULTURSKOLEN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1834256" y="5777629"/>
            <a:ext cx="8044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>
                <a:latin typeface="Arial" panose="020B0604020202020204" pitchFamily="34" charset="0"/>
                <a:cs typeface="Arial" panose="020B0604020202020204" pitchFamily="34" charset="0"/>
              </a:rPr>
              <a:t> Merk: Det fins en veileder for lokalt rammeplanarbeid.</a:t>
            </a:r>
          </a:p>
          <a:p>
            <a:pPr algn="ctr"/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Kan lastes ned på kulturskoleradet.no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1281314" y="3878563"/>
            <a:ext cx="4672014" cy="1569660"/>
          </a:xfrm>
          <a:prstGeom prst="rect">
            <a:avLst/>
          </a:prstGeom>
          <a:solidFill>
            <a:srgbClr val="C5BA9F"/>
          </a:solidFill>
        </p:spPr>
        <p:txBody>
          <a:bodyPr wrap="square" rtlCol="0">
            <a:spAutoFit/>
          </a:bodyPr>
          <a:lstStyle/>
          <a:p>
            <a:r>
              <a:rPr lang="nb-NO" sz="2400" b="1" dirty="0">
                <a:latin typeface="Arial" panose="020B0604020202020204" pitchFamily="34" charset="0"/>
                <a:cs typeface="Arial" panose="020B0604020202020204" pitchFamily="34" charset="0"/>
              </a:rPr>
              <a:t>Rammeplanen fins på bokmål, nynorsk, samisk og engelsk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nb-NO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Leses og lastes ned på kulturskoleradet.no</a:t>
            </a:r>
          </a:p>
        </p:txBody>
      </p:sp>
      <p:sp>
        <p:nvSpPr>
          <p:cNvPr id="22" name="TekstSylinder 21"/>
          <p:cNvSpPr txBox="1"/>
          <p:nvPr/>
        </p:nvSpPr>
        <p:spPr>
          <a:xfrm>
            <a:off x="6238674" y="3882626"/>
            <a:ext cx="3787929" cy="1569660"/>
          </a:xfrm>
          <a:prstGeom prst="rect">
            <a:avLst/>
          </a:prstGeom>
          <a:solidFill>
            <a:srgbClr val="D9AFB8"/>
          </a:solidFill>
        </p:spPr>
        <p:txBody>
          <a:bodyPr wrap="square" rtlCol="0">
            <a:spAutoFit/>
          </a:bodyPr>
          <a:lstStyle/>
          <a:p>
            <a:r>
              <a:rPr lang="nb-NO" sz="2400" b="1" dirty="0">
                <a:latin typeface="Arial" panose="020B0604020202020204" pitchFamily="34" charset="0"/>
                <a:cs typeface="Arial" panose="020B0604020202020204" pitchFamily="34" charset="0"/>
              </a:rPr>
              <a:t>Bokmålsversjonen fins som trykt hefte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&gt; Bestilles på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kulturskoleradet.no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32" y="328139"/>
            <a:ext cx="3661241" cy="34111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Stjerne med 5 tagger 11"/>
          <p:cNvSpPr/>
          <p:nvPr/>
        </p:nvSpPr>
        <p:spPr>
          <a:xfrm>
            <a:off x="1458521" y="5907714"/>
            <a:ext cx="471055" cy="419517"/>
          </a:xfrm>
          <a:prstGeom prst="star5">
            <a:avLst/>
          </a:prstGeom>
          <a:solidFill>
            <a:srgbClr val="AC2F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7" name="Stjerne med 5 tagger 16"/>
          <p:cNvSpPr/>
          <p:nvPr/>
        </p:nvSpPr>
        <p:spPr>
          <a:xfrm>
            <a:off x="9878916" y="5907714"/>
            <a:ext cx="471055" cy="419517"/>
          </a:xfrm>
          <a:prstGeom prst="star5">
            <a:avLst/>
          </a:prstGeom>
          <a:solidFill>
            <a:srgbClr val="AC2F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763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3917">
        <p:fade/>
      </p:transition>
    </mc:Choice>
    <mc:Fallback xmlns="">
      <p:transition spd="slow" advClick="0" advTm="339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1"/>
      <p:bldP spid="2" grpId="0" animBg="1"/>
      <p:bldP spid="22" grpId="0" animBg="1"/>
      <p:bldP spid="12" grpId="1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2" y="-13056"/>
            <a:ext cx="6779770" cy="1325880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2277"/>
            <a:ext cx="2077804" cy="2624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201959" y="2110471"/>
            <a:ext cx="39147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Norsk kulturskoleråd er i gang med runde tre med veiledning i kulturskoleutvikling, kalt </a:t>
            </a:r>
            <a:r>
              <a:rPr lang="nb-NO" sz="2400" b="1" dirty="0">
                <a:solidFill>
                  <a:srgbClr val="E3A400"/>
                </a:solidFill>
              </a:rPr>
              <a:t>Veilederkorps 3</a:t>
            </a:r>
            <a:r>
              <a:rPr lang="nb-NO" sz="2400" dirty="0">
                <a:solidFill>
                  <a:srgbClr val="E3A400"/>
                </a:solidFill>
              </a:rPr>
              <a:t> </a:t>
            </a:r>
            <a:r>
              <a:rPr lang="nb-NO" sz="2400" dirty="0"/>
              <a:t>(2020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nb-NO" sz="2400" dirty="0"/>
              <a:t>2022).</a:t>
            </a:r>
          </a:p>
          <a:p>
            <a:endParaRPr lang="nb-NO" sz="2400" b="1" dirty="0"/>
          </a:p>
          <a:p>
            <a:r>
              <a:rPr lang="nb-NO" sz="2400" dirty="0"/>
              <a:t>Formålet med veiledningen er å bistå kulturskoleeieren og kulturskolen med å etablere et kontinuerlig utviklings-arbeid knyttet til kulturskolen i kommunen.</a:t>
            </a:r>
            <a:endParaRPr lang="nb-NO" sz="24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201959" y="1196727"/>
            <a:ext cx="8000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Veiledning i kulturskoleutvikling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1749269" y="328139"/>
            <a:ext cx="52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VEILEDNINGSTJENESTE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3EB5146-D15F-4BBC-BF99-61282900B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105" y="2110471"/>
            <a:ext cx="5859006" cy="30549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588248FB-03D1-B184-74CF-BF92ABDB5427}"/>
              </a:ext>
            </a:extLst>
          </p:cNvPr>
          <p:cNvSpPr txBox="1"/>
          <p:nvPr/>
        </p:nvSpPr>
        <p:spPr>
          <a:xfrm>
            <a:off x="6067105" y="5671280"/>
            <a:ext cx="5830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&gt;</a:t>
            </a:r>
            <a:r>
              <a:rPr lang="nb-NO" sz="2400" dirty="0">
                <a:solidFill>
                  <a:srgbClr val="0563C1"/>
                </a:solidFill>
              </a:rPr>
              <a:t> </a:t>
            </a:r>
            <a:r>
              <a:rPr lang="nb-NO" sz="2400" dirty="0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 mer om veiledningstilbudet på kulturskoleradet.no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56860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7617">
        <p:fade/>
      </p:transition>
    </mc:Choice>
    <mc:Fallback xmlns="">
      <p:transition spd="slow" advClick="0" advTm="17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2" y="-13056"/>
            <a:ext cx="6779770" cy="1325880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2277"/>
            <a:ext cx="2077804" cy="2624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198326" y="2931017"/>
            <a:ext cx="29896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Kulturskoleledelse er et satsingsområde for Norsk kulturskoleråd. På kulturskoleradet.no fins en egen nettside med aktuelt stoff om temaet. 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198326" y="1040388"/>
            <a:ext cx="32755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Ledelse i</a:t>
            </a:r>
          </a:p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kulturskolen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1749269" y="328139"/>
            <a:ext cx="52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KOMPETANSEUTVIKLING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88248FB-03D1-B184-74CF-BF92ABDB5427}"/>
              </a:ext>
            </a:extLst>
          </p:cNvPr>
          <p:cNvSpPr txBox="1"/>
          <p:nvPr/>
        </p:nvSpPr>
        <p:spPr>
          <a:xfrm>
            <a:off x="1198326" y="6271444"/>
            <a:ext cx="7104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&gt; </a:t>
            </a:r>
            <a:r>
              <a:rPr lang="nb-NO" sz="2400" dirty="0">
                <a:hlinkClick r:id="rId6"/>
              </a:rPr>
              <a:t>Mer om Ledelse i kulturskolen på kulturskoleradet.no</a:t>
            </a:r>
            <a:endParaRPr lang="nb-NO" sz="240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036C1691-3B24-4C0B-2562-5CF7559024D6}"/>
              </a:ext>
            </a:extLst>
          </p:cNvPr>
          <p:cNvSpPr txBox="1"/>
          <p:nvPr/>
        </p:nvSpPr>
        <p:spPr>
          <a:xfrm>
            <a:off x="4828032" y="4423108"/>
            <a:ext cx="5989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Kulturskolerådets intensjon er at dette skal bidra til å </a:t>
            </a:r>
            <a:r>
              <a:rPr lang="nb-NO" sz="2400" b="1" dirty="0">
                <a:solidFill>
                  <a:srgbClr val="E3A400"/>
                </a:solidFill>
              </a:rPr>
              <a:t>høyne kvaliteten </a:t>
            </a:r>
            <a:r>
              <a:rPr lang="nb-NO" sz="2400" dirty="0"/>
              <a:t>på det som utøves av ledelse i skoleslaget.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D430B43-38B4-5F60-EF21-D8F6787737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8" t="32533" r="2200" b="3734"/>
          <a:stretch/>
        </p:blipFill>
        <p:spPr>
          <a:xfrm>
            <a:off x="4933497" y="1215521"/>
            <a:ext cx="7118543" cy="26403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357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7925">
        <p:fade/>
      </p:transition>
    </mc:Choice>
    <mc:Fallback xmlns="">
      <p:transition spd="slow" advClick="0" advTm="279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806E1C63-76A0-5AD3-1DED-FAF803B93B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97" y="1904613"/>
            <a:ext cx="5171743" cy="2966967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2" y="-13056"/>
            <a:ext cx="6779770" cy="1325880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2277"/>
            <a:ext cx="2077804" cy="2624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198326" y="2034988"/>
            <a:ext cx="6241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Nettkurset </a:t>
            </a:r>
            <a:r>
              <a:rPr lang="nb-NO" sz="2400" b="1" dirty="0">
                <a:solidFill>
                  <a:srgbClr val="E3A400"/>
                </a:solidFill>
              </a:rPr>
              <a:t>KulVFL</a:t>
            </a:r>
            <a:r>
              <a:rPr lang="nb-NO" sz="2400" dirty="0"/>
              <a:t> </a:t>
            </a:r>
            <a:r>
              <a:rPr lang="nb-NO" sz="2400" i="1" dirty="0"/>
              <a:t>(forkortelse for Kulturskolebasert VFL) </a:t>
            </a:r>
            <a:r>
              <a:rPr lang="nb-NO" sz="2400" dirty="0"/>
              <a:t>for kulturskolens lærere og ledere skal bidra til styrking av vurderingskompetansen i kulturskolene.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201958" y="1196727"/>
            <a:ext cx="1002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Kulturskolebasert vurdering for læring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1749269" y="328139"/>
            <a:ext cx="52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 OG STUDIER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88248FB-03D1-B184-74CF-BF92ABDB5427}"/>
              </a:ext>
            </a:extLst>
          </p:cNvPr>
          <p:cNvSpPr txBox="1"/>
          <p:nvPr/>
        </p:nvSpPr>
        <p:spPr>
          <a:xfrm>
            <a:off x="9503794" y="5510878"/>
            <a:ext cx="2688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&gt; </a:t>
            </a:r>
            <a:r>
              <a:rPr lang="nb-NO" sz="2400" dirty="0">
                <a:hlinkClick r:id="rId7"/>
              </a:rPr>
              <a:t>Mer om KulVFL på</a:t>
            </a:r>
          </a:p>
          <a:p>
            <a:r>
              <a:rPr lang="nb-NO" sz="2400" dirty="0">
                <a:hlinkClick r:id="rId7"/>
              </a:rPr>
              <a:t>kulturskoleradet.no</a:t>
            </a:r>
            <a:endParaRPr lang="nb-NO" sz="240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AF22019F-B913-13AA-7B74-F75359F53727}"/>
              </a:ext>
            </a:extLst>
          </p:cNvPr>
          <p:cNvSpPr txBox="1"/>
          <p:nvPr/>
        </p:nvSpPr>
        <p:spPr>
          <a:xfrm>
            <a:off x="1198327" y="3695205"/>
            <a:ext cx="8536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KulVFL er et skolebasert nettkurs som skal</a:t>
            </a:r>
          </a:p>
          <a:p>
            <a:r>
              <a:rPr lang="nb-NO" sz="2400" dirty="0"/>
              <a:t>videreutvikle deltakernes vurderingskompetanse</a:t>
            </a:r>
          </a:p>
          <a:p>
            <a:r>
              <a:rPr lang="nb-NO" sz="2400" dirty="0"/>
              <a:t>samtidig som det skal styrke de profesjonelle</a:t>
            </a:r>
          </a:p>
          <a:p>
            <a:r>
              <a:rPr lang="nb-NO" sz="2400" dirty="0"/>
              <a:t>læringsfellesskapene og kulturskolen som lærende organisasjon.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036C1691-3B24-4C0B-2562-5CF7559024D6}"/>
              </a:ext>
            </a:extLst>
          </p:cNvPr>
          <p:cNvSpPr txBox="1"/>
          <p:nvPr/>
        </p:nvSpPr>
        <p:spPr>
          <a:xfrm>
            <a:off x="1198326" y="5360085"/>
            <a:ext cx="5527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Kurset er utviklet av Høgskolen i Innlandet i samarbeid med Norsk kulturskoleråd og en arbeidsgruppe fra kulturskolesektoren.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461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4931">
        <p:fade/>
      </p:transition>
    </mc:Choice>
    <mc:Fallback xmlns="">
      <p:transition spd="slow" advClick="0" advTm="249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1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2" y="-13056"/>
            <a:ext cx="6779770" cy="1325880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36" y="6502277"/>
            <a:ext cx="2077804" cy="2624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201959" y="4135586"/>
            <a:ext cx="10850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Ledelse av prosesser (LAP) har to trinn, LAP 1 og LAP 2. Hvert trinn gir 30 studiepoeng.</a:t>
            </a:r>
          </a:p>
          <a:p>
            <a:endParaRPr lang="nb-NO" sz="1200" dirty="0"/>
          </a:p>
          <a:p>
            <a:r>
              <a:rPr lang="nb-NO" sz="2400" dirty="0"/>
              <a:t>Trinnene kan tas hver for seg, eller sammenhengende.</a:t>
            </a:r>
          </a:p>
          <a:p>
            <a:endParaRPr lang="nb-NO" sz="1200" dirty="0"/>
          </a:p>
          <a:p>
            <a:r>
              <a:rPr lang="nb-NO" sz="2400" dirty="0"/>
              <a:t>En kan også gjennomføre studiet som et program uten å ta eksamen.</a:t>
            </a:r>
            <a:endParaRPr lang="nb-NO" sz="24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201959" y="1196727"/>
            <a:ext cx="5179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Ledelse av</a:t>
            </a:r>
          </a:p>
          <a:p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prosesser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1749269" y="328139"/>
            <a:ext cx="52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 OG STUDIER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36D2888-626D-4D7E-9D96-D802F39B3AB5}"/>
              </a:ext>
            </a:extLst>
          </p:cNvPr>
          <p:cNvSpPr txBox="1"/>
          <p:nvPr/>
        </p:nvSpPr>
        <p:spPr>
          <a:xfrm>
            <a:off x="1201959" y="6040612"/>
            <a:ext cx="454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&gt; </a:t>
            </a:r>
            <a:r>
              <a:rPr lang="nb-NO" sz="2400" dirty="0">
                <a:hlinkClick r:id="rId5"/>
              </a:rPr>
              <a:t>Les mer på kulturskoleradet.no</a:t>
            </a:r>
            <a:endParaRPr lang="nb-NO" sz="2400" dirty="0"/>
          </a:p>
        </p:txBody>
      </p:sp>
      <p:pic>
        <p:nvPicPr>
          <p:cNvPr id="6" name="Bilde 5" descr="Et bilde som inneholder tak, innendørs, person, scene&#10;&#10;Automatisk generert beskrivelse">
            <a:extLst>
              <a:ext uri="{FF2B5EF4-FFF2-40B4-BE49-F238E27FC236}">
                <a16:creationId xmlns:a16="http://schemas.microsoft.com/office/drawing/2014/main" id="{D7D7F94A-D6A9-4839-B40C-BF8AEFCB69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0" t="9868" r="12489" b="27644"/>
          <a:stretch/>
        </p:blipFill>
        <p:spPr>
          <a:xfrm>
            <a:off x="6663623" y="378144"/>
            <a:ext cx="5269831" cy="256910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D1EC4580-4791-4DBD-B0F0-0772B0EFE365}"/>
              </a:ext>
            </a:extLst>
          </p:cNvPr>
          <p:cNvSpPr txBox="1"/>
          <p:nvPr/>
        </p:nvSpPr>
        <p:spPr>
          <a:xfrm>
            <a:off x="1201959" y="3125920"/>
            <a:ext cx="10731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Sammen med Høgskolen i Innlandet tilbyr Norsk kulturskoleråd</a:t>
            </a:r>
          </a:p>
          <a:p>
            <a:r>
              <a:rPr lang="nb-NO" sz="2400" b="1" dirty="0">
                <a:solidFill>
                  <a:srgbClr val="E3A400"/>
                </a:solidFill>
              </a:rPr>
              <a:t>kompetanseutvikling for ledere </a:t>
            </a:r>
            <a:r>
              <a:rPr lang="nb-NO" sz="2400" dirty="0"/>
              <a:t>ved kommunale kulturskoler.</a:t>
            </a:r>
          </a:p>
        </p:txBody>
      </p:sp>
    </p:spTree>
    <p:extLst>
      <p:ext uri="{BB962C8B-B14F-4D97-AF65-F5344CB8AC3E}">
        <p14:creationId xmlns:p14="http://schemas.microsoft.com/office/powerpoint/2010/main" val="286502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510">
        <p:fade/>
      </p:transition>
    </mc:Choice>
    <mc:Fallback xmlns="">
      <p:transition spd="slow" advClick="0" advTm="165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.6|1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3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3907</TotalTime>
  <Words>1755</Words>
  <Application>Microsoft Office PowerPoint</Application>
  <PresentationFormat>Widescreen</PresentationFormat>
  <Paragraphs>260</Paragraphs>
  <Slides>29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Ragnhild Skille</dc:creator>
  <cp:lastModifiedBy>Egil Hofsli</cp:lastModifiedBy>
  <cp:revision>938</cp:revision>
  <cp:lastPrinted>2014-10-10T12:35:24Z</cp:lastPrinted>
  <dcterms:created xsi:type="dcterms:W3CDTF">2014-10-06T09:15:02Z</dcterms:created>
  <dcterms:modified xsi:type="dcterms:W3CDTF">2022-05-05T07:07:12Z</dcterms:modified>
  <cp:contentStatus/>
</cp:coreProperties>
</file>